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122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30" r:id="rId76"/>
    <p:sldId id="331" r:id="rId77"/>
    <p:sldId id="333" r:id="rId78"/>
    <p:sldId id="334" r:id="rId79"/>
    <p:sldId id="335" r:id="rId80"/>
    <p:sldId id="336" r:id="rId81"/>
    <p:sldId id="337" r:id="rId82"/>
    <p:sldId id="376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29" r:id="rId112"/>
    <p:sldId id="366" r:id="rId113"/>
    <p:sldId id="367" r:id="rId114"/>
    <p:sldId id="368" r:id="rId115"/>
    <p:sldId id="372" r:id="rId116"/>
    <p:sldId id="369" r:id="rId117"/>
    <p:sldId id="373" r:id="rId118"/>
    <p:sldId id="374" r:id="rId119"/>
    <p:sldId id="375" r:id="rId120"/>
    <p:sldId id="371" r:id="rId1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0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2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2"/>
  <c:chart>
    <c:title>
      <c:tx>
        <c:rich>
          <a:bodyPr rot="0"/>
          <a:lstStyle/>
          <a:p>
            <a:pPr>
              <a:defRPr sz="2400" b="1" strike="noStrike" spc="-1">
                <a:solidFill>
                  <a:srgbClr val="FFFFFF"/>
                </a:solidFill>
                <a:latin typeface="Corbel"/>
                <a:ea typeface="DejaVu Sans"/>
              </a:defRPr>
            </a:pPr>
            <a:r>
              <a:rPr sz="2400" b="1" strike="noStrike" spc="-1">
                <a:solidFill>
                  <a:srgbClr val="FFFFFF"/>
                </a:solidFill>
                <a:latin typeface="Corbel"/>
                <a:ea typeface="DejaVu Sans"/>
              </a:rPr>
              <a:t>Count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Count</c:v>
                </c:pt>
              </c:strCache>
            </c:strRef>
          </c:tx>
          <c:spPr>
            <a:solidFill>
              <a:srgbClr val="A5B592"/>
            </a:solidFill>
            <a:ln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A6A6A6"/>
              </a:solidFill>
              <a:ln>
                <a:solidFill>
                  <a:srgbClr val="FFFFFF"/>
                </a:solidFill>
              </a:ln>
            </c:spPr>
          </c:dPt>
          <c:dPt>
            <c:idx val="1"/>
            <c:bubble3D val="0"/>
            <c:spPr>
              <a:solidFill>
                <a:srgbClr val="FF0000"/>
              </a:solidFill>
              <a:ln>
                <a:solidFill>
                  <a:srgbClr val="FFFFFF"/>
                </a:solidFill>
              </a:ln>
            </c:spPr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2"/>
                <c:pt idx="0">
                  <c:v>Small Meters</c:v>
                </c:pt>
                <c:pt idx="1">
                  <c:v>Large Meters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32000</c:v>
                </c:pt>
                <c:pt idx="1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</c:spPr>
    </c:plotArea>
    <c:legend>
      <c:legendPos val="b"/>
      <c:overlay val="0"/>
      <c:spPr>
        <a:noFill/>
        <a:ln>
          <a:noFill/>
        </a:ln>
      </c:spPr>
      <c:txPr>
        <a:bodyPr/>
        <a:lstStyle/>
        <a:p>
          <a:pPr>
            <a:defRPr sz="1800" b="0" strike="noStrike" spc="-1">
              <a:solidFill>
                <a:srgbClr val="000000"/>
              </a:solidFill>
              <a:latin typeface="Corbel"/>
              <a:ea typeface="DejaVu Sans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2"/>
  <c:chart>
    <c:title>
      <c:tx>
        <c:rich>
          <a:bodyPr rot="0"/>
          <a:lstStyle/>
          <a:p>
            <a:pPr>
              <a:defRPr sz="2400" b="1" strike="noStrike" spc="-1">
                <a:solidFill>
                  <a:srgbClr val="FFFFFF"/>
                </a:solidFill>
                <a:latin typeface="Corbel"/>
                <a:ea typeface="DejaVu Sans"/>
              </a:defRPr>
            </a:pPr>
            <a:r>
              <a:rPr sz="2400" b="1" strike="noStrike" spc="-1">
                <a:solidFill>
                  <a:srgbClr val="FFFFFF"/>
                </a:solidFill>
                <a:latin typeface="Corbel"/>
                <a:ea typeface="DejaVu Sans"/>
              </a:rPr>
              <a:t>Volume (MG)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Volume (MG)</c:v>
                </c:pt>
              </c:strCache>
            </c:strRef>
          </c:tx>
          <c:spPr>
            <a:solidFill>
              <a:srgbClr val="A5B592"/>
            </a:solidFill>
            <a:ln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A6A6A6"/>
              </a:solidFill>
              <a:ln>
                <a:solidFill>
                  <a:srgbClr val="FFFFFF"/>
                </a:solidFill>
              </a:ln>
            </c:spPr>
          </c:dPt>
          <c:dPt>
            <c:idx val="1"/>
            <c:bubble3D val="0"/>
            <c:spPr>
              <a:solidFill>
                <a:srgbClr val="FF0000"/>
              </a:solidFill>
              <a:ln>
                <a:solidFill>
                  <a:srgbClr val="FFFFFF"/>
                </a:solidFill>
              </a:ln>
            </c:spPr>
          </c:dPt>
          <c:dLbls>
            <c:spPr>
              <a:noFill/>
              <a:ln>
                <a:noFill/>
              </a:ln>
              <a:effectLst/>
            </c:spPr>
            <c:dLblPos val="bestFit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2"/>
                <c:pt idx="0">
                  <c:v>Small Meters</c:v>
                </c:pt>
                <c:pt idx="1">
                  <c:v>Large Meters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4523.75</c:v>
                </c:pt>
                <c:pt idx="1">
                  <c:v>5599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</c:spPr>
    </c:plotArea>
    <c:legend>
      <c:legendPos val="b"/>
      <c:overlay val="0"/>
      <c:spPr>
        <a:noFill/>
        <a:ln>
          <a:noFill/>
        </a:ln>
      </c:spPr>
      <c:txPr>
        <a:bodyPr/>
        <a:lstStyle/>
        <a:p>
          <a:pPr>
            <a:defRPr sz="1800" b="0" strike="noStrike" spc="-1">
              <a:solidFill>
                <a:srgbClr val="000000"/>
              </a:solidFill>
              <a:latin typeface="Corbel"/>
              <a:ea typeface="DejaVu Sans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</c:spPr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132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133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134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135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16F82248-5C5D-4B0C-B149-D7FE1909C357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1644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CustomShape 1"/>
          <p:cNvSpPr/>
          <p:nvPr/>
        </p:nvSpPr>
        <p:spPr>
          <a:xfrm>
            <a:off x="3884760" y="8685360"/>
            <a:ext cx="29707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216000" indent="-207000" algn="r">
              <a:lnSpc>
                <a:spcPct val="100000"/>
              </a:lnSpc>
            </a:pPr>
            <a:fld id="{CC7A2A37-4F5C-41D6-9600-D25A12F07043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1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756" name="PlaceHolder 2"/>
          <p:cNvSpPr>
            <a:spLocks noGrp="1"/>
          </p:cNvSpPr>
          <p:nvPr>
            <p:ph type="body"/>
          </p:nvPr>
        </p:nvSpPr>
        <p:spPr>
          <a:xfrm>
            <a:off x="693720" y="4378320"/>
            <a:ext cx="5545800" cy="4148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0252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latin typeface="Arial"/>
              </a:rPr>
              <a:t>Then at the next level – the 3 main ‘components’ of NRW - - Real Loss, Apparent Loss and Unbilled Consumption</a:t>
            </a:r>
          </a:p>
          <a:p>
            <a:endParaRPr lang="en-US" sz="2000" b="0" strike="noStrike" spc="-1">
              <a:latin typeface="Arial"/>
            </a:endParaRPr>
          </a:p>
          <a:p>
            <a:r>
              <a:rPr lang="en-US" sz="2000" b="0" strike="noStrike" spc="-1">
                <a:latin typeface="Arial"/>
              </a:rPr>
              <a:t>Volumes and Values of each - - this is how you are able to dial in further on where the opportunities lie</a:t>
            </a:r>
          </a:p>
        </p:txBody>
      </p:sp>
    </p:spTree>
    <p:extLst>
      <p:ext uri="{BB962C8B-B14F-4D97-AF65-F5344CB8AC3E}">
        <p14:creationId xmlns:p14="http://schemas.microsoft.com/office/powerpoint/2010/main" val="542175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latin typeface="Arial"/>
              </a:rPr>
              <a:t>Then at the next level – subcomponents of each of the 3 NRW components.  This is where rubber starts to meet the road.  </a:t>
            </a:r>
          </a:p>
          <a:p>
            <a:endParaRPr lang="en-US" sz="2000" b="0" strike="noStrike" spc="-1">
              <a:latin typeface="Arial"/>
            </a:endParaRPr>
          </a:p>
          <a:p>
            <a:r>
              <a:rPr lang="en-US" sz="2000" b="0" strike="noStrike" spc="-1">
                <a:latin typeface="Arial"/>
              </a:rPr>
              <a:t>This is where we begin to see where the real opportunities and priorities lie.  In this example – it is Meter Inaccuracy and Unreported Leakage.  {point out red and blue bars on $$ chart}</a:t>
            </a:r>
          </a:p>
        </p:txBody>
      </p:sp>
    </p:spTree>
    <p:extLst>
      <p:ext uri="{BB962C8B-B14F-4D97-AF65-F5344CB8AC3E}">
        <p14:creationId xmlns:p14="http://schemas.microsoft.com/office/powerpoint/2010/main" val="860285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760" name="CustomShape 2"/>
          <p:cNvSpPr/>
          <p:nvPr/>
        </p:nvSpPr>
        <p:spPr>
          <a:xfrm>
            <a:off x="3884760" y="8685360"/>
            <a:ext cx="29707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7A2B0A03-93EB-426F-B7A1-DE1B7B66DF1E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89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923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8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0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gi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stomShape 1"/>
          <p:cNvSpPr/>
          <p:nvPr/>
        </p:nvSpPr>
        <p:spPr>
          <a:xfrm>
            <a:off x="-46080" y="0"/>
            <a:ext cx="9235080" cy="6856920"/>
          </a:xfrm>
          <a:prstGeom prst="rect">
            <a:avLst/>
          </a:prstGeom>
          <a:solidFill>
            <a:srgbClr val="24164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" name="Picture 2"/>
          <p:cNvPicPr/>
          <p:nvPr/>
        </p:nvPicPr>
        <p:blipFill>
          <a:blip r:embed="rId14"/>
          <a:srcRect b="91963"/>
          <a:stretch/>
        </p:blipFill>
        <p:spPr>
          <a:xfrm>
            <a:off x="-46080" y="-25560"/>
            <a:ext cx="9235080" cy="456120"/>
          </a:xfrm>
          <a:prstGeom prst="rect">
            <a:avLst/>
          </a:prstGeom>
          <a:ln>
            <a:noFill/>
          </a:ln>
        </p:spPr>
      </p:pic>
      <p:pic>
        <p:nvPicPr>
          <p:cNvPr id="2" name="Picture 4"/>
          <p:cNvPicPr/>
          <p:nvPr/>
        </p:nvPicPr>
        <p:blipFill>
          <a:blip r:embed="rId15"/>
          <a:stretch/>
        </p:blipFill>
        <p:spPr>
          <a:xfrm>
            <a:off x="108000" y="6248520"/>
            <a:ext cx="491040" cy="492480"/>
          </a:xfrm>
          <a:prstGeom prst="rect">
            <a:avLst/>
          </a:prstGeom>
          <a:ln>
            <a:noFill/>
          </a:ln>
        </p:spPr>
      </p:pic>
      <p:sp>
        <p:nvSpPr>
          <p:cNvPr id="3" name="Line 2"/>
          <p:cNvSpPr/>
          <p:nvPr/>
        </p:nvSpPr>
        <p:spPr>
          <a:xfrm>
            <a:off x="3200400" y="6584760"/>
            <a:ext cx="5979960" cy="360"/>
          </a:xfrm>
          <a:prstGeom prst="line">
            <a:avLst/>
          </a:prstGeom>
          <a:ln w="25560">
            <a:solidFill>
              <a:srgbClr val="A22B2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CustomShape 3"/>
          <p:cNvSpPr/>
          <p:nvPr/>
        </p:nvSpPr>
        <p:spPr>
          <a:xfrm>
            <a:off x="577800" y="6400800"/>
            <a:ext cx="2886480" cy="27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1200" b="1" i="1" strike="noStrike" spc="-1">
                <a:solidFill>
                  <a:srgbClr val="FFFFFF"/>
                </a:solidFill>
                <a:latin typeface="Times New Roman"/>
                <a:ea typeface="Microsoft YaHei"/>
              </a:rPr>
              <a:t>Daniel B. Stephens &amp; Associates, Inc.</a:t>
            </a:r>
            <a:endParaRPr lang="en-US" sz="1200" b="0" strike="noStrike" spc="-1">
              <a:latin typeface="Arial"/>
            </a:endParaRPr>
          </a:p>
        </p:txBody>
      </p:sp>
      <p:pic>
        <p:nvPicPr>
          <p:cNvPr id="5" name="Picture 7"/>
          <p:cNvPicPr/>
          <p:nvPr/>
        </p:nvPicPr>
        <p:blipFill>
          <a:blip r:embed="rId16"/>
          <a:stretch/>
        </p:blipFill>
        <p:spPr>
          <a:xfrm>
            <a:off x="-46080" y="-33480"/>
            <a:ext cx="9235080" cy="6923520"/>
          </a:xfrm>
          <a:prstGeom prst="rect">
            <a:avLst/>
          </a:prstGeom>
          <a:ln>
            <a:noFill/>
          </a:ln>
        </p:spPr>
      </p:pic>
      <p:sp>
        <p:nvSpPr>
          <p:cNvPr id="6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7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1234440"/>
            <a:ext cx="9142920" cy="318960"/>
          </a:xfrm>
          <a:prstGeom prst="rect">
            <a:avLst/>
          </a:prstGeom>
          <a:solidFill>
            <a:srgbClr val="FFFFFF"/>
          </a:solidFill>
          <a:ln w="50760">
            <a:noFill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5" name="CustomShape 2"/>
          <p:cNvSpPr/>
          <p:nvPr/>
        </p:nvSpPr>
        <p:spPr>
          <a:xfrm>
            <a:off x="0" y="1280160"/>
            <a:ext cx="532440" cy="22752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760">
            <a:noFill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6" name="CustomShape 3"/>
          <p:cNvSpPr/>
          <p:nvPr/>
        </p:nvSpPr>
        <p:spPr>
          <a:xfrm>
            <a:off x="590400" y="1280160"/>
            <a:ext cx="8552520" cy="22752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760">
            <a:noFill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47" name="Picture 2"/>
          <p:cNvPicPr/>
          <p:nvPr/>
        </p:nvPicPr>
        <p:blipFill>
          <a:blip r:embed="rId14"/>
          <a:stretch/>
        </p:blipFill>
        <p:spPr>
          <a:xfrm>
            <a:off x="8077320" y="5862240"/>
            <a:ext cx="1065600" cy="994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8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4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 hidden="1"/>
          <p:cNvSpPr/>
          <p:nvPr/>
        </p:nvSpPr>
        <p:spPr>
          <a:xfrm>
            <a:off x="0" y="1234440"/>
            <a:ext cx="9142920" cy="318960"/>
          </a:xfrm>
          <a:prstGeom prst="rect">
            <a:avLst/>
          </a:prstGeom>
          <a:solidFill>
            <a:srgbClr val="FFFFFF"/>
          </a:solidFill>
          <a:ln w="50760">
            <a:noFill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7" name="CustomShape 2" hidden="1"/>
          <p:cNvSpPr/>
          <p:nvPr/>
        </p:nvSpPr>
        <p:spPr>
          <a:xfrm>
            <a:off x="0" y="1280160"/>
            <a:ext cx="532440" cy="22752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760">
            <a:noFill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8" name="CustomShape 3" hidden="1"/>
          <p:cNvSpPr/>
          <p:nvPr/>
        </p:nvSpPr>
        <p:spPr>
          <a:xfrm>
            <a:off x="590400" y="1280160"/>
            <a:ext cx="8552520" cy="22752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760">
            <a:noFill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89" name="Picture 2"/>
          <p:cNvPicPr/>
          <p:nvPr/>
        </p:nvPicPr>
        <p:blipFill>
          <a:blip r:embed="rId14"/>
          <a:stretch/>
        </p:blipFill>
        <p:spPr>
          <a:xfrm>
            <a:off x="8077320" y="5862240"/>
            <a:ext cx="1065600" cy="9946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90" name="CustomShape 4"/>
          <p:cNvSpPr/>
          <p:nvPr/>
        </p:nvSpPr>
        <p:spPr>
          <a:xfrm>
            <a:off x="0" y="5970960"/>
            <a:ext cx="9142920" cy="885960"/>
          </a:xfrm>
          <a:prstGeom prst="rect">
            <a:avLst/>
          </a:prstGeom>
          <a:solidFill>
            <a:srgbClr val="FFFFFF"/>
          </a:solidFill>
          <a:ln w="50760">
            <a:noFill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1" name="CustomShape 5"/>
          <p:cNvSpPr/>
          <p:nvPr/>
        </p:nvSpPr>
        <p:spPr>
          <a:xfrm>
            <a:off x="-9000" y="6053400"/>
            <a:ext cx="2248200" cy="71208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760">
            <a:noFill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2" name="CustomShape 6"/>
          <p:cNvSpPr/>
          <p:nvPr/>
        </p:nvSpPr>
        <p:spPr>
          <a:xfrm>
            <a:off x="2359080" y="6044040"/>
            <a:ext cx="6783840" cy="7120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760">
            <a:noFill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3" name="PlaceHolder 7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94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wwa.org/" TargetMode="External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aterrf.org/resources/pages/PublicWebTools-detail.aspx?ItemID=27" TargetMode="External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png"/><Relationship Id="rId9" Type="http://schemas.openxmlformats.org/officeDocument/2006/relationships/image" Target="../media/image47.gi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1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47.gif"/><Relationship Id="rId4" Type="http://schemas.openxmlformats.org/officeDocument/2006/relationships/image" Target="../media/image61.png"/><Relationship Id="rId9" Type="http://schemas.openxmlformats.org/officeDocument/2006/relationships/image" Target="../media/image65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png"/><Relationship Id="rId5" Type="http://schemas.openxmlformats.org/officeDocument/2006/relationships/image" Target="../media/image85.wmf"/><Relationship Id="rId4" Type="http://schemas.openxmlformats.org/officeDocument/2006/relationships/image" Target="../media/image84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png"/><Relationship Id="rId5" Type="http://schemas.openxmlformats.org/officeDocument/2006/relationships/image" Target="../media/image92.wmf"/><Relationship Id="rId4" Type="http://schemas.openxmlformats.org/officeDocument/2006/relationships/image" Target="../media/image9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495360" y="2209680"/>
            <a:ext cx="8228520" cy="175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600" b="1" i="1" strike="noStrike" spc="-1">
                <a:solidFill>
                  <a:srgbClr val="FFFF00"/>
                </a:solidFill>
                <a:latin typeface="Calibri"/>
                <a:ea typeface="Microsoft YaHei"/>
              </a:rPr>
              <a:t>Water Loss Audits Using the AWWA M36 Software – Creating and Implementing an Audit for Your System</a:t>
            </a:r>
            <a:endParaRPr lang="en-US" sz="3600" b="0" strike="noStrike" spc="-1">
              <a:latin typeface="Arial"/>
            </a:endParaRPr>
          </a:p>
        </p:txBody>
      </p:sp>
      <p:sp>
        <p:nvSpPr>
          <p:cNvPr id="137" name="CustomShape 2"/>
          <p:cNvSpPr/>
          <p:nvPr/>
        </p:nvSpPr>
        <p:spPr>
          <a:xfrm>
            <a:off x="685800" y="4114800"/>
            <a:ext cx="7847640" cy="100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000" b="1" strike="noStrike" spc="-1">
                <a:solidFill>
                  <a:srgbClr val="000000"/>
                </a:solidFill>
                <a:latin typeface="Calibri"/>
                <a:ea typeface="Microsoft YaHei"/>
              </a:rPr>
              <a:t>Peter Nathanson</a:t>
            </a:r>
            <a:endParaRPr lang="en-US" sz="3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3000" b="1" strike="noStrike" spc="-1">
                <a:solidFill>
                  <a:srgbClr val="000000"/>
                </a:solidFill>
                <a:latin typeface="Calibri"/>
                <a:ea typeface="Microsoft YaHei"/>
              </a:rPr>
              <a:t>peternathanson2018@gmail.com</a:t>
            </a:r>
            <a:endParaRPr lang="en-US" sz="3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Billed metered consumption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163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3581F249-D110-448B-A221-EFBB982A1CC1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10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164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Water sold at retail rate to customers/members of the water system</a:t>
            </a:r>
            <a:endParaRPr lang="en-US" sz="29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Required Data: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Rate Structure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Volume sold (annual &amp; monthly)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Revenue (annual &amp; monthly)</a:t>
            </a:r>
            <a:endParaRPr lang="en-US" sz="26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Data issues: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Metered or estimated consumption?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Meter inaccuracy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Data transcription</a:t>
            </a: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Corbel"/>
                <a:ea typeface="DejaVu Sans"/>
              </a:rPr>
              <a:t>Toolbox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710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6BE9527A-6F38-4B1B-9F8F-61AA21B8B7F8}" type="slidenum">
              <a:rPr lang="en-US" sz="1400" b="1" strike="noStrike" spc="-1">
                <a:solidFill>
                  <a:srgbClr val="FFFFFF"/>
                </a:solidFill>
                <a:latin typeface="Corbel"/>
                <a:ea typeface="DejaVu Sans"/>
              </a:rPr>
              <a:t>100</a:t>
            </a:fld>
            <a:endParaRPr lang="en-US" sz="1400" b="0" strike="noStrike" spc="-1">
              <a:latin typeface="Arial"/>
            </a:endParaRPr>
          </a:p>
        </p:txBody>
      </p:sp>
      <p:graphicFrame>
        <p:nvGraphicFramePr>
          <p:cNvPr id="711" name="Table 3"/>
          <p:cNvGraphicFramePr/>
          <p:nvPr/>
        </p:nvGraphicFramePr>
        <p:xfrm>
          <a:off x="1295280" y="1590840"/>
          <a:ext cx="6323760" cy="4912920"/>
        </p:xfrm>
        <a:graphic>
          <a:graphicData uri="http://schemas.openxmlformats.org/drawingml/2006/table">
            <a:tbl>
              <a:tblPr/>
              <a:tblGrid>
                <a:gridCol w="2793240"/>
                <a:gridCol w="2211120"/>
                <a:gridCol w="1319760"/>
              </a:tblGrid>
              <a:tr h="593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1" strike="noStrike" spc="-1">
                          <a:solidFill>
                            <a:srgbClr val="FFFFFF"/>
                          </a:solidFill>
                          <a:latin typeface="Corbel"/>
                        </a:rPr>
                        <a:t>The Toolbox (Basic)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5B5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1" strike="noStrike" spc="-1">
                          <a:solidFill>
                            <a:srgbClr val="FFFFFF"/>
                          </a:solidFill>
                          <a:latin typeface="Corbel"/>
                        </a:rPr>
                        <a:t>Helps to Address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5B5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700" b="1" strike="noStrike" spc="-1">
                          <a:solidFill>
                            <a:srgbClr val="FFFFFF"/>
                          </a:solidFill>
                          <a:latin typeface="Corbel"/>
                        </a:rPr>
                        <a:t>Level of Cost</a:t>
                      </a:r>
                      <a:endParaRPr lang="en-US" sz="17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5B592"/>
                    </a:solidFill>
                  </a:tcPr>
                </a:tc>
              </a:tr>
              <a:tr h="472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1 - Validation of supply &amp; consumption volumes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Low Data Validity Score, Gremlins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Low-Mid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</a:tr>
              <a:tr h="472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2 - Estimating and tracking unmetered use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Validity, Unmetered Use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</a:tr>
              <a:tr h="472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3 - Installing meters on unmetered connections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Unmetered Use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Mid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</a:tr>
              <a:tr h="472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4 - Billing system audit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Systematic Data Handling Errors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Low-Mid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</a:tr>
              <a:tr h="472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5 - Meter testing &amp; replacement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Customer metering inaccuracy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Mid-High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</a:tr>
              <a:tr h="272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6 - Unidirectional flushing program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Unbilled unmetered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Low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</a:tr>
              <a:tr h="267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7 - Acoustic leak survey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Unreported leakage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Mid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</a:tr>
              <a:tr h="472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8 - Improve speed/quality of repairs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Unreported, Reported leakage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Low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</a:tr>
              <a:tr h="472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9 - Locate &amp; eliminate pressure transients (surges, hammers)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All 3 types of leakage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Low-Mid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</a:tr>
              <a:tr h="472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10 - Reduce peak and overall pressure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All 3 types of leakage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Mid-High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3360" marR="63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</a:tr>
            </a:tbl>
          </a:graphicData>
        </a:graphic>
      </p:graphicFrame>
      <p:pic>
        <p:nvPicPr>
          <p:cNvPr id="712" name="Picture 2"/>
          <p:cNvPicPr/>
          <p:nvPr/>
        </p:nvPicPr>
        <p:blipFill>
          <a:blip r:embed="rId2"/>
          <a:stretch/>
        </p:blipFill>
        <p:spPr>
          <a:xfrm>
            <a:off x="3276720" y="1752480"/>
            <a:ext cx="616680" cy="370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Corbel"/>
                <a:ea typeface="DejaVu Sans"/>
              </a:rPr>
              <a:t>Toolbox – Data Validity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714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57A0DE63-D559-47B4-A52E-A275C8CF6042}" type="slidenum">
              <a:rPr lang="en-US" sz="1400" b="1" strike="noStrike" spc="-1">
                <a:solidFill>
                  <a:srgbClr val="FFFFFF"/>
                </a:solidFill>
                <a:latin typeface="Corbel"/>
                <a:ea typeface="DejaVu Sans"/>
              </a:rPr>
              <a:t>101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715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Corbel"/>
                <a:ea typeface="DejaVu Sans"/>
              </a:rPr>
              <a:t>If Data Validity Score is less than 50, focus on improving data validity 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Corbel"/>
                <a:ea typeface="DejaVu Sans"/>
              </a:rPr>
              <a:t>Validation of supply &amp; consumption volumes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Corbel"/>
                <a:ea typeface="DejaVu Sans"/>
              </a:rPr>
              <a:t>Estimating and tracking unmetered use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Corbel"/>
                <a:ea typeface="DejaVu Sans"/>
              </a:rPr>
              <a:t>Master Meter annual testing program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Corbel"/>
                <a:ea typeface="DejaVu Sans"/>
              </a:rPr>
              <a:t>Mapping the water system</a:t>
            </a: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Corbel"/>
                <a:ea typeface="DejaVu Sans"/>
              </a:rPr>
              <a:t>Toolbox – Authorized, Unbilled usage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717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D206BFC8-879F-467D-A205-868E180880BC}" type="slidenum">
              <a:rPr lang="en-US" sz="1400" b="1" strike="noStrike" spc="-1">
                <a:solidFill>
                  <a:srgbClr val="FFFFFF"/>
                </a:solidFill>
                <a:latin typeface="Corbel"/>
                <a:ea typeface="DejaVu Sans"/>
              </a:rPr>
              <a:t>102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718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Corbel"/>
                <a:ea typeface="DejaVu Sans"/>
              </a:rPr>
              <a:t>If Data Validity Score is greater than 50, and If areas of focus include Authorized, Unbilled consumption:	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Corbel"/>
                <a:ea typeface="DejaVu Sans"/>
              </a:rPr>
              <a:t>Review policies &amp; procedures for unbilled customers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Corbel"/>
                <a:ea typeface="DejaVu Sans"/>
              </a:rPr>
              <a:t>Install meters on unmetered connections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Corbel"/>
                <a:ea typeface="DejaVu Sans"/>
              </a:rPr>
              <a:t>Unidirectional Flushing Program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Corbel"/>
                <a:ea typeface="DejaVu Sans"/>
              </a:rPr>
              <a:t>Customer meter testing &amp; replacement program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Corbel"/>
                <a:ea typeface="DejaVu Sans"/>
              </a:rPr>
              <a:t>Theft deterrence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Corbel"/>
                <a:ea typeface="DejaVu Sans"/>
              </a:rPr>
              <a:t>Billing system audit</a:t>
            </a: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Corbel"/>
                <a:ea typeface="DejaVu Sans"/>
              </a:rPr>
              <a:t>Toolbox: Real Losses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720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A347E8A7-8A1C-444E-B3A7-1A7EED918BF1}" type="slidenum">
              <a:rPr lang="en-US" sz="1400" b="1" strike="noStrike" spc="-1">
                <a:solidFill>
                  <a:srgbClr val="FFFFFF"/>
                </a:solidFill>
                <a:latin typeface="Corbel"/>
                <a:ea typeface="DejaVu Sans"/>
              </a:rPr>
              <a:t>103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721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Corbel"/>
                <a:ea typeface="DejaVu Sans"/>
              </a:rPr>
              <a:t>If Data Validity Score is greater than 50, and if areas of focus include real losses: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Corbel"/>
                <a:ea typeface="DejaVu Sans"/>
              </a:rPr>
              <a:t>Collecting &amp; Analysis of break data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Corbel"/>
                <a:ea typeface="DejaVu Sans"/>
              </a:rPr>
              <a:t>Improve speed/quality of repairs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Corbel"/>
                <a:ea typeface="DejaVu Sans"/>
              </a:rPr>
              <a:t>Locate &amp; eliminate pressure transients (surges, hammers, etc.)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Corbel"/>
                <a:ea typeface="DejaVu Sans"/>
              </a:rPr>
              <a:t>Night flow analysis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Corbel"/>
                <a:ea typeface="DejaVu Sans"/>
              </a:rPr>
              <a:t>Reduce peak &amp; overall pressure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Corbel"/>
                <a:ea typeface="DejaVu Sans"/>
              </a:rPr>
              <a:t>Main replacement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Corbel"/>
                <a:ea typeface="DejaVu Sans"/>
              </a:rPr>
              <a:t>Acoustic Leak Survey </a:t>
            </a: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Corbel"/>
                <a:ea typeface="DejaVu Sans"/>
              </a:rPr>
              <a:t>Real Loss Component Analysis Results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723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D193A875-C3F6-4F10-9AC9-F4A6A81C965A}" type="slidenum">
              <a:rPr lang="en-US" sz="1400" b="1" strike="noStrike" spc="-1">
                <a:solidFill>
                  <a:srgbClr val="FFFFFF"/>
                </a:solidFill>
                <a:latin typeface="Corbel"/>
                <a:ea typeface="DejaVu Sans"/>
              </a:rPr>
              <a:t>104</a:t>
            </a:fld>
            <a:endParaRPr lang="en-US" sz="1400" b="0" strike="noStrike" spc="-1">
              <a:latin typeface="Arial"/>
            </a:endParaRPr>
          </a:p>
        </p:txBody>
      </p:sp>
      <p:pic>
        <p:nvPicPr>
          <p:cNvPr id="724" name="Content Placeholder 4"/>
          <p:cNvPicPr/>
          <p:nvPr/>
        </p:nvPicPr>
        <p:blipFill>
          <a:blip r:embed="rId2"/>
          <a:stretch/>
        </p:blipFill>
        <p:spPr>
          <a:xfrm>
            <a:off x="990720" y="1471680"/>
            <a:ext cx="7214400" cy="508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Corbel"/>
                <a:ea typeface="DejaVu Sans"/>
              </a:rPr>
              <a:t>Real Loss Component Analysis Results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726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78015E89-DE34-4B75-A132-401F10F88F35}" type="slidenum">
              <a:rPr lang="en-US" sz="1400" b="1" strike="noStrike" spc="-1">
                <a:solidFill>
                  <a:srgbClr val="FFFFFF"/>
                </a:solidFill>
                <a:latin typeface="Corbel"/>
                <a:ea typeface="DejaVu Sans"/>
              </a:rPr>
              <a:t>105</a:t>
            </a:fld>
            <a:endParaRPr lang="en-US" sz="1400" b="0" strike="noStrike" spc="-1">
              <a:latin typeface="Arial"/>
            </a:endParaRPr>
          </a:p>
        </p:txBody>
      </p:sp>
      <p:pic>
        <p:nvPicPr>
          <p:cNvPr id="727" name="Content Placeholder 4"/>
          <p:cNvPicPr/>
          <p:nvPr/>
        </p:nvPicPr>
        <p:blipFill>
          <a:blip r:embed="rId2"/>
          <a:stretch/>
        </p:blipFill>
        <p:spPr>
          <a:xfrm>
            <a:off x="1232640" y="1600200"/>
            <a:ext cx="6912720" cy="4951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Corbel"/>
                <a:ea typeface="DejaVu Sans"/>
              </a:rPr>
              <a:t>Real Loss Component Analysis Results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729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8AFCEA91-E0D9-4192-AF9F-A0C55DA7DCF7}" type="slidenum">
              <a:rPr lang="en-US" sz="1400" b="1" strike="noStrike" spc="-1">
                <a:solidFill>
                  <a:srgbClr val="FFFFFF"/>
                </a:solidFill>
                <a:latin typeface="Corbel"/>
                <a:ea typeface="DejaVu Sans"/>
              </a:rPr>
              <a:t>106</a:t>
            </a:fld>
            <a:endParaRPr lang="en-US" sz="1400" b="0" strike="noStrike" spc="-1">
              <a:latin typeface="Arial"/>
            </a:endParaRPr>
          </a:p>
        </p:txBody>
      </p:sp>
      <p:pic>
        <p:nvPicPr>
          <p:cNvPr id="730" name="Content Placeholder 4"/>
          <p:cNvPicPr/>
          <p:nvPr/>
        </p:nvPicPr>
        <p:blipFill>
          <a:blip r:embed="rId2"/>
          <a:stretch/>
        </p:blipFill>
        <p:spPr>
          <a:xfrm>
            <a:off x="1232640" y="1600200"/>
            <a:ext cx="6912720" cy="4951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Corbel"/>
                <a:ea typeface="DejaVu Sans"/>
              </a:rPr>
              <a:t>Real Loss Component Analysis Results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732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CACD4DD2-9CAC-482F-8A9E-1F43EF4E1623}" type="slidenum">
              <a:rPr lang="en-US" sz="1400" b="1" strike="noStrike" spc="-1">
                <a:solidFill>
                  <a:srgbClr val="FFFFFF"/>
                </a:solidFill>
                <a:latin typeface="Corbel"/>
                <a:ea typeface="DejaVu Sans"/>
              </a:rPr>
              <a:t>107</a:t>
            </a:fld>
            <a:endParaRPr lang="en-US" sz="1400" b="0" strike="noStrike" spc="-1">
              <a:latin typeface="Arial"/>
            </a:endParaRPr>
          </a:p>
        </p:txBody>
      </p:sp>
      <p:pic>
        <p:nvPicPr>
          <p:cNvPr id="733" name="Content Placeholder 19"/>
          <p:cNvPicPr/>
          <p:nvPr/>
        </p:nvPicPr>
        <p:blipFill>
          <a:blip r:embed="rId2"/>
          <a:stretch/>
        </p:blipFill>
        <p:spPr>
          <a:xfrm>
            <a:off x="1217160" y="1600200"/>
            <a:ext cx="6943680" cy="4951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Corbel"/>
                <a:ea typeface="DejaVu Sans"/>
              </a:rPr>
              <a:t>Real Loss Component Analysis Results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735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B83C81A7-83FE-4926-836D-13D0784A8918}" type="slidenum">
              <a:rPr lang="en-US" sz="1400" b="1" strike="noStrike" spc="-1">
                <a:solidFill>
                  <a:srgbClr val="FFFFFF"/>
                </a:solidFill>
                <a:latin typeface="Corbel"/>
                <a:ea typeface="DejaVu Sans"/>
              </a:rPr>
              <a:t>108</a:t>
            </a:fld>
            <a:endParaRPr lang="en-US" sz="1400" b="0" strike="noStrike" spc="-1">
              <a:latin typeface="Arial"/>
            </a:endParaRPr>
          </a:p>
        </p:txBody>
      </p:sp>
      <p:pic>
        <p:nvPicPr>
          <p:cNvPr id="736" name="Content Placeholder 4"/>
          <p:cNvPicPr/>
          <p:nvPr/>
        </p:nvPicPr>
        <p:blipFill>
          <a:blip r:embed="rId2"/>
          <a:stretch/>
        </p:blipFill>
        <p:spPr>
          <a:xfrm>
            <a:off x="1232640" y="1600200"/>
            <a:ext cx="6912720" cy="4951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CustomShape 1"/>
          <p:cNvSpPr/>
          <p:nvPr/>
        </p:nvSpPr>
        <p:spPr>
          <a:xfrm>
            <a:off x="203199" y="228600"/>
            <a:ext cx="8700655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4400" b="1" strike="noStrike" spc="-1" dirty="0" smtClean="0">
                <a:solidFill>
                  <a:srgbClr val="FF0000"/>
                </a:solidFill>
                <a:latin typeface="Tw Cen MT"/>
                <a:ea typeface="DejaVu Sans"/>
              </a:rPr>
              <a:t>Summary and Toolbox Decisions – </a:t>
            </a:r>
            <a:r>
              <a:rPr lang="en-US" sz="4400" b="1" strike="noStrike" spc="-1" dirty="0">
                <a:solidFill>
                  <a:srgbClr val="FF0000"/>
                </a:solidFill>
                <a:latin typeface="Tw Cen MT"/>
                <a:ea typeface="DejaVu Sans"/>
              </a:rPr>
              <a:t>Activity 4</a:t>
            </a:r>
            <a:endParaRPr lang="en-US" sz="4400" b="0" strike="noStrike" spc="-1" dirty="0">
              <a:latin typeface="Arial"/>
            </a:endParaRPr>
          </a:p>
        </p:txBody>
      </p:sp>
      <p:sp>
        <p:nvSpPr>
          <p:cNvPr id="552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69788CC8-6796-4B46-99D6-8FF45491F3CC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109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553" name="CustomShape 3"/>
          <p:cNvSpPr/>
          <p:nvPr/>
        </p:nvSpPr>
        <p:spPr>
          <a:xfrm>
            <a:off x="612719" y="1600200"/>
            <a:ext cx="7293607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2500" lnSpcReduction="10000"/>
          </a:bodyPr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 dirty="0">
                <a:solidFill>
                  <a:srgbClr val="000000"/>
                </a:solidFill>
                <a:latin typeface="Tw Cen MT"/>
                <a:ea typeface="DejaVu Sans"/>
              </a:rPr>
              <a:t>Placeholder </a:t>
            </a:r>
            <a:r>
              <a:rPr lang="en-US" sz="2900" b="0" strike="noStrike" spc="-1" dirty="0" smtClean="0">
                <a:solidFill>
                  <a:srgbClr val="000000"/>
                </a:solidFill>
                <a:latin typeface="Tw Cen MT"/>
                <a:ea typeface="DejaVu Sans"/>
              </a:rPr>
              <a:t>for Hands-On Activity </a:t>
            </a:r>
            <a:r>
              <a:rPr lang="en-US" sz="2900" b="0" strike="noStrike" spc="-1" dirty="0">
                <a:solidFill>
                  <a:srgbClr val="000000"/>
                </a:solidFill>
                <a:latin typeface="Tw Cen MT"/>
                <a:ea typeface="DejaVu Sans"/>
              </a:rPr>
              <a:t>#4</a:t>
            </a:r>
            <a:endParaRPr lang="en-US" sz="2900" b="0" strike="noStrike" spc="-1" dirty="0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 dirty="0" smtClean="0">
                <a:solidFill>
                  <a:srgbClr val="000000"/>
                </a:solidFill>
                <a:latin typeface="Tw Cen MT"/>
                <a:ea typeface="DejaVu Sans"/>
              </a:rPr>
              <a:t>ID all appropriate toolbox tools to address NRW for each system in A#4 Toolbox Decision Exercise</a:t>
            </a:r>
          </a:p>
          <a:p>
            <a:pPr marL="640080" lvl="1" indent="-273240"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spc="-1" dirty="0">
                <a:solidFill>
                  <a:srgbClr val="000000"/>
                </a:solidFill>
                <a:latin typeface="Tw Cen MT"/>
              </a:rPr>
              <a:t>Fine-tune Rockville WSC audit for individual data validity, overall data score, performance indicators and total annual cost of </a:t>
            </a:r>
            <a:r>
              <a:rPr lang="en-US" sz="2600" spc="-1" dirty="0" smtClean="0">
                <a:solidFill>
                  <a:srgbClr val="000000"/>
                </a:solidFill>
                <a:latin typeface="Tw Cen MT"/>
              </a:rPr>
              <a:t>NRW</a:t>
            </a:r>
          </a:p>
          <a:p>
            <a:pPr marL="1097280" lvl="2" indent="-273240"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spc="-1" dirty="0">
                <a:solidFill>
                  <a:srgbClr val="000000"/>
                </a:solidFill>
                <a:latin typeface="Tw Cen MT"/>
              </a:rPr>
              <a:t>ID all appropriate toolbox tools to address </a:t>
            </a:r>
            <a:r>
              <a:rPr lang="en-US" sz="2600" spc="-1" dirty="0" smtClean="0">
                <a:solidFill>
                  <a:srgbClr val="000000"/>
                </a:solidFill>
                <a:latin typeface="Tw Cen MT"/>
              </a:rPr>
              <a:t>Rockville WSC NRW</a:t>
            </a:r>
            <a:endParaRPr lang="en-US" sz="2600" b="0" strike="noStrike" spc="-1" dirty="0" smtClean="0">
              <a:solidFill>
                <a:srgbClr val="000000"/>
              </a:solidFill>
              <a:latin typeface="Tw Cen MT"/>
              <a:ea typeface="DejaVu Sans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spc="-1" dirty="0" smtClean="0">
                <a:solidFill>
                  <a:srgbClr val="000000"/>
                </a:solidFill>
                <a:latin typeface="Tw Cen MT"/>
              </a:rPr>
              <a:t>Applied Activity </a:t>
            </a:r>
            <a:r>
              <a:rPr lang="en-US" sz="2900" spc="-1" dirty="0">
                <a:solidFill>
                  <a:srgbClr val="000000"/>
                </a:solidFill>
                <a:latin typeface="Tw Cen MT"/>
              </a:rPr>
              <a:t>#4</a:t>
            </a:r>
            <a:endParaRPr lang="en-US" sz="2900" spc="-1" dirty="0"/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spc="-1" dirty="0" smtClean="0">
                <a:solidFill>
                  <a:srgbClr val="000000"/>
                </a:solidFill>
                <a:latin typeface="Tw Cen MT"/>
              </a:rPr>
              <a:t>Summarize your own system’s audit</a:t>
            </a:r>
            <a:endParaRPr lang="en-US" sz="2600" spc="-1" dirty="0"/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spc="-1" dirty="0">
                <a:solidFill>
                  <a:srgbClr val="000000"/>
                </a:solidFill>
                <a:latin typeface="Tw Cen MT"/>
              </a:rPr>
              <a:t>ID all appropriate toolbox tools to address </a:t>
            </a:r>
            <a:r>
              <a:rPr lang="en-US" sz="2600" spc="-1" dirty="0" smtClean="0">
                <a:solidFill>
                  <a:srgbClr val="000000"/>
                </a:solidFill>
                <a:latin typeface="Tw Cen MT"/>
              </a:rPr>
              <a:t>your NRW</a:t>
            </a:r>
            <a:endParaRPr lang="en-US" sz="26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Billed Unmetered Consumption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166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62E04BB7-1744-4294-AE18-D9D5E41ACD61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11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167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Flat-rate, non-metered customer (Construction contracts, Fire Department)</a:t>
            </a:r>
            <a:endParaRPr lang="en-US" sz="29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Required data: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Estimated volume consumed (annual &amp; monthly)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Revenue (annual &amp; monthly)</a:t>
            </a:r>
            <a:endParaRPr lang="en-US" sz="26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Data issues: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No meters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Estimated volumes</a:t>
            </a: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Corbel"/>
                <a:ea typeface="DejaVu Sans"/>
              </a:rPr>
              <a:t>What we learned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738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BA54C2B8-C6AD-4438-807C-C20298BFB402}" type="slidenum">
              <a:rPr lang="en-US" sz="1400" b="1" strike="noStrike" spc="-1">
                <a:solidFill>
                  <a:srgbClr val="FFFFFF"/>
                </a:solidFill>
                <a:latin typeface="Corbel"/>
                <a:ea typeface="DejaVu Sans"/>
              </a:rPr>
              <a:t>110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739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Corbel"/>
                <a:ea typeface="DejaVu Sans"/>
              </a:rPr>
              <a:t>What is a Water Audit?</a:t>
            </a:r>
            <a:endParaRPr lang="en-US" sz="29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Corbel"/>
                <a:ea typeface="DejaVu Sans"/>
              </a:rPr>
              <a:t>What are the Benefits to annual water audits?</a:t>
            </a:r>
            <a:endParaRPr lang="en-US" sz="29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Corbel"/>
                <a:ea typeface="DejaVu Sans"/>
              </a:rPr>
              <a:t>What triggers voluntary &amp; required water audits?</a:t>
            </a:r>
            <a:endParaRPr lang="en-US" sz="29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Corbel"/>
                <a:ea typeface="DejaVu Sans"/>
              </a:rPr>
              <a:t>How to conduct a water audit using AWWA M36 software</a:t>
            </a:r>
            <a:endParaRPr lang="en-US" sz="29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Corbel"/>
                <a:ea typeface="DejaVu Sans"/>
              </a:rPr>
              <a:t>How to interpret and report data validity</a:t>
            </a:r>
            <a:endParaRPr lang="en-US" sz="29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Corbel"/>
                <a:ea typeface="DejaVu Sans"/>
              </a:rPr>
              <a:t>How to interpret audit results – Volumes and Values</a:t>
            </a:r>
            <a:endParaRPr lang="en-US" sz="29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Corbel"/>
                <a:ea typeface="DejaVu Sans"/>
              </a:rPr>
              <a:t>How to interpret results from AWWA M36 software</a:t>
            </a:r>
            <a:endParaRPr lang="en-US" sz="29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Corbel"/>
                <a:ea typeface="DejaVu Sans"/>
              </a:rPr>
              <a:t>How to use results to implement corrective actions</a:t>
            </a:r>
            <a:endParaRPr lang="en-US" sz="29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Corbel"/>
                <a:ea typeface="DejaVu Sans"/>
              </a:rPr>
              <a:t>Hands-On Activity #1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741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92EA2D60-F1C6-474B-B75D-4A54D19D2915}" type="slidenum">
              <a:rPr lang="en-US" sz="1400" b="1" strike="noStrike" spc="-1">
                <a:solidFill>
                  <a:srgbClr val="FFFFFF"/>
                </a:solidFill>
                <a:latin typeface="Corbel"/>
                <a:ea typeface="DejaVu Sans"/>
              </a:rPr>
              <a:t>111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742" name="CustomShape 3"/>
          <p:cNvSpPr/>
          <p:nvPr/>
        </p:nvSpPr>
        <p:spPr>
          <a:xfrm>
            <a:off x="91440" y="1600200"/>
            <a:ext cx="896112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 dirty="0">
                <a:solidFill>
                  <a:srgbClr val="000000"/>
                </a:solidFill>
                <a:latin typeface="Corbel"/>
                <a:ea typeface="DejaVu Sans"/>
              </a:rPr>
              <a:t>Go to </a:t>
            </a:r>
            <a:r>
              <a:rPr lang="en-US" sz="2900" b="0" strike="noStrike" spc="-1" dirty="0">
                <a:solidFill>
                  <a:srgbClr val="000000"/>
                </a:solidFill>
                <a:latin typeface="Corbel"/>
                <a:ea typeface="DejaVu Sans"/>
                <a:hlinkClick r:id="rId2"/>
              </a:rPr>
              <a:t>www.awwa.org</a:t>
            </a:r>
            <a:r>
              <a:rPr lang="en-US" sz="2900" b="0" strike="noStrike" spc="-1" dirty="0">
                <a:solidFill>
                  <a:srgbClr val="000000"/>
                </a:solidFill>
                <a:latin typeface="Corbel"/>
                <a:ea typeface="DejaVu Sans"/>
              </a:rPr>
              <a:t> to download a copy of the free water audit software to your computer</a:t>
            </a:r>
            <a:endParaRPr lang="en-US" sz="2900" b="0" strike="noStrike" spc="-1" dirty="0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 dirty="0">
                <a:solidFill>
                  <a:srgbClr val="000000"/>
                </a:solidFill>
                <a:latin typeface="Corbel"/>
                <a:ea typeface="DejaVu Sans"/>
              </a:rPr>
              <a:t>Open the software (enable </a:t>
            </a:r>
            <a:r>
              <a:rPr lang="en-US" sz="2900" b="0" strike="noStrike" spc="-1" dirty="0" smtClean="0">
                <a:solidFill>
                  <a:srgbClr val="000000"/>
                </a:solidFill>
                <a:latin typeface="Corbel"/>
                <a:ea typeface="DejaVu Sans"/>
              </a:rPr>
              <a:t>editing, content, </a:t>
            </a:r>
            <a:r>
              <a:rPr lang="en-US" sz="2900" b="0" strike="noStrike" spc="-1" dirty="0">
                <a:solidFill>
                  <a:srgbClr val="000000"/>
                </a:solidFill>
                <a:latin typeface="Corbel"/>
                <a:ea typeface="DejaVu Sans"/>
              </a:rPr>
              <a:t>macros) to ensure it works – you need </a:t>
            </a:r>
            <a:r>
              <a:rPr lang="en-US" sz="2900" b="0" strike="noStrike" spc="-1" dirty="0" smtClean="0">
                <a:solidFill>
                  <a:srgbClr val="000000"/>
                </a:solidFill>
                <a:latin typeface="Corbel"/>
                <a:ea typeface="DejaVu Sans"/>
              </a:rPr>
              <a:t>Excel</a:t>
            </a:r>
            <a:endParaRPr lang="en-US" sz="2900" b="0" strike="noStrike" spc="-1" dirty="0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 dirty="0" smtClean="0">
                <a:solidFill>
                  <a:srgbClr val="000000"/>
                </a:solidFill>
                <a:latin typeface="Corbel"/>
                <a:ea typeface="DejaVu Sans"/>
              </a:rPr>
              <a:t>Use the </a:t>
            </a:r>
            <a:r>
              <a:rPr lang="en-US" sz="2900" b="0" strike="noStrike" spc="-1" dirty="0">
                <a:solidFill>
                  <a:srgbClr val="000000"/>
                </a:solidFill>
                <a:latin typeface="Corbel"/>
                <a:ea typeface="DejaVu Sans"/>
              </a:rPr>
              <a:t>Rockville Water Supply Corp </a:t>
            </a:r>
            <a:r>
              <a:rPr lang="en-US" sz="2900" b="0" strike="noStrike" spc="-1" dirty="0" smtClean="0">
                <a:solidFill>
                  <a:srgbClr val="000000"/>
                </a:solidFill>
                <a:latin typeface="Corbel"/>
                <a:ea typeface="DejaVu Sans"/>
              </a:rPr>
              <a:t>Background Info to enter data into the </a:t>
            </a:r>
            <a:r>
              <a:rPr lang="en-US" sz="2900" b="0" strike="noStrike" spc="-1" dirty="0" smtClean="0">
                <a:solidFill>
                  <a:srgbClr val="000000"/>
                </a:solidFill>
                <a:latin typeface="Corbel"/>
                <a:ea typeface="DejaVu Sans"/>
              </a:rPr>
              <a:t>software</a:t>
            </a:r>
          </a:p>
          <a:p>
            <a:pPr marL="777240" lvl="1" indent="-318960"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 dirty="0" smtClean="0">
                <a:solidFill>
                  <a:srgbClr val="000000"/>
                </a:solidFill>
                <a:latin typeface="Corbel"/>
                <a:ea typeface="DejaVu Sans"/>
              </a:rPr>
              <a:t>Use </a:t>
            </a:r>
            <a:r>
              <a:rPr lang="en-US" sz="2900" b="0" strike="noStrike" spc="-1" dirty="0">
                <a:solidFill>
                  <a:srgbClr val="000000"/>
                </a:solidFill>
                <a:latin typeface="Corbel"/>
                <a:ea typeface="DejaVu Sans"/>
              </a:rPr>
              <a:t>A#1 Software Exercise Results </a:t>
            </a:r>
            <a:r>
              <a:rPr lang="en-US" sz="2900" b="0" strike="noStrike" spc="-1" dirty="0" smtClean="0">
                <a:solidFill>
                  <a:srgbClr val="000000"/>
                </a:solidFill>
                <a:latin typeface="Corbel"/>
                <a:ea typeface="DejaVu Sans"/>
              </a:rPr>
              <a:t>Excel file </a:t>
            </a:r>
            <a:r>
              <a:rPr lang="en-US" sz="2900" b="0" strike="noStrike" spc="-1" dirty="0">
                <a:solidFill>
                  <a:srgbClr val="000000"/>
                </a:solidFill>
                <a:latin typeface="Corbel"/>
                <a:ea typeface="DejaVu Sans"/>
              </a:rPr>
              <a:t>to check your entries for all software tabs</a:t>
            </a:r>
            <a:endParaRPr lang="en-US" sz="2900" b="0" strike="noStrike" spc="-1" dirty="0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 dirty="0">
                <a:solidFill>
                  <a:srgbClr val="000000"/>
                </a:solidFill>
                <a:latin typeface="Corbel"/>
                <a:ea typeface="DejaVu Sans"/>
              </a:rPr>
              <a:t>Use </a:t>
            </a:r>
            <a:r>
              <a:rPr lang="en-US" sz="2900" b="0" strike="noStrike" spc="-1" dirty="0" smtClean="0">
                <a:solidFill>
                  <a:srgbClr val="000000"/>
                </a:solidFill>
                <a:latin typeface="Corbel"/>
                <a:ea typeface="DejaVu Sans"/>
              </a:rPr>
              <a:t>this water balance exercise to </a:t>
            </a:r>
            <a:r>
              <a:rPr lang="en-US" sz="2900" b="0" strike="noStrike" spc="-1" dirty="0">
                <a:solidFill>
                  <a:srgbClr val="000000"/>
                </a:solidFill>
                <a:latin typeface="Corbel"/>
                <a:ea typeface="DejaVu Sans"/>
              </a:rPr>
              <a:t>identify your own system data needed to populate audit inputs </a:t>
            </a:r>
            <a:endParaRPr lang="en-US" sz="29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Corbel"/>
                <a:ea typeface="DejaVu Sans"/>
              </a:rPr>
              <a:t>Hands-On Activity #2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744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3302D525-B587-48CE-88E4-2928AB430226}" type="slidenum">
              <a:rPr lang="en-US" sz="1400" b="1" strike="noStrike" spc="-1">
                <a:solidFill>
                  <a:srgbClr val="FFFFFF"/>
                </a:solidFill>
                <a:latin typeface="Corbel"/>
                <a:ea typeface="DejaVu Sans"/>
              </a:rPr>
              <a:t>112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745" name="CustomShape 3"/>
          <p:cNvSpPr/>
          <p:nvPr/>
        </p:nvSpPr>
        <p:spPr>
          <a:xfrm>
            <a:off x="91440" y="1600200"/>
            <a:ext cx="896112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 dirty="0" smtClean="0">
                <a:solidFill>
                  <a:srgbClr val="000000"/>
                </a:solidFill>
                <a:latin typeface="Corbel"/>
                <a:ea typeface="DejaVu Sans"/>
              </a:rPr>
              <a:t>Use the A#2 Data Validity Exercise to fine-tune the water balance inputs for the Rockville WSC</a:t>
            </a:r>
          </a:p>
          <a:p>
            <a:pPr marL="777240" lvl="1" indent="-318960"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spc="-1" dirty="0" smtClean="0">
                <a:solidFill>
                  <a:srgbClr val="000000"/>
                </a:solidFill>
                <a:latin typeface="Corbel"/>
              </a:rPr>
              <a:t>Use the A#2 Data Validity Exercise Trainer Notes for the water balance breakdown</a:t>
            </a:r>
            <a:endParaRPr lang="en-US" sz="2900" b="0" strike="noStrike" spc="-1" dirty="0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 dirty="0" smtClean="0">
                <a:solidFill>
                  <a:srgbClr val="000000"/>
                </a:solidFill>
                <a:latin typeface="Corbel"/>
                <a:ea typeface="DejaVu Sans"/>
              </a:rPr>
              <a:t>Input water balance data without, and then with data grades</a:t>
            </a:r>
          </a:p>
          <a:p>
            <a:pPr marL="777240" lvl="1" indent="-318960"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spc="-1" dirty="0" smtClean="0">
                <a:solidFill>
                  <a:srgbClr val="000000"/>
                </a:solidFill>
                <a:latin typeface="Corbel"/>
              </a:rPr>
              <a:t>Download each audit separately to see how it displays validity data without and with data grades</a:t>
            </a:r>
          </a:p>
          <a:p>
            <a:pPr marL="777240" lvl="1" indent="-318960"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 dirty="0" smtClean="0">
                <a:solidFill>
                  <a:srgbClr val="000000"/>
                </a:solidFill>
                <a:latin typeface="Corbel"/>
              </a:rPr>
              <a:t>Compare your results with the A#2 Exercise Results without and with data grades</a:t>
            </a:r>
            <a:endParaRPr lang="en-US" sz="29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 dirty="0" smtClean="0">
                <a:solidFill>
                  <a:srgbClr val="444D26"/>
                </a:solidFill>
                <a:latin typeface="Corbel"/>
                <a:ea typeface="DejaVu Sans"/>
              </a:rPr>
              <a:t>Applied </a:t>
            </a:r>
            <a:r>
              <a:rPr lang="en-US" sz="4400" b="0" strike="noStrike" spc="-1" dirty="0">
                <a:solidFill>
                  <a:srgbClr val="444D26"/>
                </a:solidFill>
                <a:latin typeface="Corbel"/>
                <a:ea typeface="DejaVu Sans"/>
              </a:rPr>
              <a:t>Activity #2</a:t>
            </a:r>
            <a:endParaRPr lang="en-US" sz="4400" b="0" strike="noStrike" spc="-1" dirty="0">
              <a:latin typeface="Arial"/>
            </a:endParaRPr>
          </a:p>
        </p:txBody>
      </p:sp>
      <p:sp>
        <p:nvSpPr>
          <p:cNvPr id="744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3302D525-B587-48CE-88E4-2928AB430226}" type="slidenum">
              <a:rPr lang="en-US" sz="1400" b="1" strike="noStrike" spc="-1">
                <a:solidFill>
                  <a:srgbClr val="FFFFFF"/>
                </a:solidFill>
                <a:latin typeface="Corbel"/>
                <a:ea typeface="DejaVu Sans"/>
              </a:rPr>
              <a:t>113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745" name="CustomShape 3"/>
          <p:cNvSpPr/>
          <p:nvPr/>
        </p:nvSpPr>
        <p:spPr>
          <a:xfrm>
            <a:off x="91440" y="1600200"/>
            <a:ext cx="896112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 dirty="0" smtClean="0">
                <a:solidFill>
                  <a:srgbClr val="000000"/>
                </a:solidFill>
                <a:latin typeface="Corbel"/>
                <a:ea typeface="DejaVu Sans"/>
              </a:rPr>
              <a:t>Follow the instructions presented in the A#2 Data Validity Applied Activity to assign data validity scores for each water balance component of your water system</a:t>
            </a:r>
          </a:p>
          <a:p>
            <a:pPr marL="108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</a:pPr>
            <a:endParaRPr lang="en-US" sz="2900" b="0" strike="noStrike" spc="-1" dirty="0" smtClean="0">
              <a:solidFill>
                <a:srgbClr val="000000"/>
              </a:solidFill>
              <a:latin typeface="Corbel"/>
              <a:ea typeface="DejaVu Sans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spc="-1" dirty="0" smtClean="0">
                <a:solidFill>
                  <a:srgbClr val="000000"/>
                </a:solidFill>
                <a:latin typeface="Corbel"/>
              </a:rPr>
              <a:t>This will identify those components of your water balance that need more attention in order to bring your overall data validity score &gt; 50</a:t>
            </a:r>
          </a:p>
        </p:txBody>
      </p:sp>
    </p:spTree>
    <p:extLst>
      <p:ext uri="{BB962C8B-B14F-4D97-AF65-F5344CB8AC3E}">
        <p14:creationId xmlns:p14="http://schemas.microsoft.com/office/powerpoint/2010/main" val="312531524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Corbel"/>
                <a:ea typeface="DejaVu Sans"/>
              </a:rPr>
              <a:t>Hands-On Activity #3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747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259AE5E7-2E32-436D-88A1-AA6C4DCA8C6E}" type="slidenum">
              <a:rPr lang="en-US" sz="1400" b="1" strike="noStrike" spc="-1">
                <a:solidFill>
                  <a:srgbClr val="FFFFFF"/>
                </a:solidFill>
                <a:latin typeface="Corbel"/>
                <a:ea typeface="DejaVu Sans"/>
              </a:rPr>
              <a:t>114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748" name="CustomShape 3"/>
          <p:cNvSpPr/>
          <p:nvPr/>
        </p:nvSpPr>
        <p:spPr>
          <a:xfrm>
            <a:off x="91440" y="1600200"/>
            <a:ext cx="896112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 dirty="0" smtClean="0">
                <a:solidFill>
                  <a:srgbClr val="000000"/>
                </a:solidFill>
                <a:latin typeface="Corbel"/>
                <a:ea typeface="DejaVu Sans"/>
              </a:rPr>
              <a:t>Download </a:t>
            </a:r>
            <a:r>
              <a:rPr lang="en-US" sz="2900" b="0" strike="noStrike" spc="-1" dirty="0">
                <a:solidFill>
                  <a:srgbClr val="000000"/>
                </a:solidFill>
                <a:latin typeface="Corbel"/>
                <a:ea typeface="DejaVu Sans"/>
              </a:rPr>
              <a:t>a copy of the free </a:t>
            </a:r>
            <a:r>
              <a:rPr lang="en-US" sz="2900" b="0" strike="noStrike" spc="-1" dirty="0" err="1" smtClean="0">
                <a:solidFill>
                  <a:srgbClr val="000000"/>
                </a:solidFill>
                <a:latin typeface="Corbel"/>
                <a:ea typeface="DejaVu Sans"/>
              </a:rPr>
              <a:t>AWWARf</a:t>
            </a:r>
            <a:r>
              <a:rPr lang="en-US" sz="2900" b="0" strike="noStrike" spc="-1" dirty="0" smtClean="0">
                <a:solidFill>
                  <a:srgbClr val="000000"/>
                </a:solidFill>
                <a:latin typeface="Corbel"/>
                <a:ea typeface="DejaVu Sans"/>
              </a:rPr>
              <a:t> Leakage Component Analysis </a:t>
            </a:r>
            <a:r>
              <a:rPr lang="en-US" sz="2900" spc="-1" dirty="0">
                <a:solidFill>
                  <a:srgbClr val="000000"/>
                </a:solidFill>
                <a:latin typeface="Corbel"/>
              </a:rPr>
              <a:t>Model from </a:t>
            </a:r>
            <a:r>
              <a:rPr lang="en-US" sz="2900" spc="-1" dirty="0">
                <a:solidFill>
                  <a:srgbClr val="000000"/>
                </a:solidFill>
                <a:latin typeface="Corbel"/>
                <a:hlinkClick r:id="rId2"/>
              </a:rPr>
              <a:t>http://</a:t>
            </a:r>
            <a:r>
              <a:rPr lang="en-US" sz="2900" spc="-1" dirty="0" smtClean="0">
                <a:solidFill>
                  <a:srgbClr val="000000"/>
                </a:solidFill>
                <a:latin typeface="Corbel"/>
                <a:hlinkClick r:id="rId2"/>
              </a:rPr>
              <a:t>www.waterrf.org/resources/pages/PublicWebTools-detail.aspx?ItemID=27</a:t>
            </a:r>
            <a:r>
              <a:rPr lang="en-US" sz="2900" spc="-1" dirty="0" smtClean="0">
                <a:solidFill>
                  <a:srgbClr val="000000"/>
                </a:solidFill>
                <a:latin typeface="Corbel"/>
              </a:rPr>
              <a:t> to your computer</a:t>
            </a:r>
            <a:endParaRPr lang="en-US" sz="2900" b="0" strike="noStrike" spc="-1" dirty="0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 dirty="0">
                <a:solidFill>
                  <a:srgbClr val="000000"/>
                </a:solidFill>
                <a:latin typeface="Corbel"/>
                <a:ea typeface="DejaVu Sans"/>
              </a:rPr>
              <a:t>Open the software (enable </a:t>
            </a:r>
            <a:r>
              <a:rPr lang="en-US" sz="2900" b="0" strike="noStrike" spc="-1" dirty="0" smtClean="0">
                <a:solidFill>
                  <a:srgbClr val="000000"/>
                </a:solidFill>
                <a:latin typeface="Corbel"/>
                <a:ea typeface="DejaVu Sans"/>
              </a:rPr>
              <a:t>editing, content, macros</a:t>
            </a:r>
            <a:r>
              <a:rPr lang="en-US" sz="2900" b="0" strike="noStrike" spc="-1" dirty="0">
                <a:solidFill>
                  <a:srgbClr val="000000"/>
                </a:solidFill>
                <a:latin typeface="Corbel"/>
                <a:ea typeface="DejaVu Sans"/>
              </a:rPr>
              <a:t>) to ensure it works – you need </a:t>
            </a:r>
            <a:r>
              <a:rPr lang="en-US" sz="2900" b="0" strike="noStrike" spc="-1" dirty="0" smtClean="0">
                <a:solidFill>
                  <a:srgbClr val="000000"/>
                </a:solidFill>
                <a:latin typeface="Corbel"/>
                <a:ea typeface="DejaVu Sans"/>
              </a:rPr>
              <a:t>Excel</a:t>
            </a:r>
            <a:endParaRPr lang="en-US" sz="2900" b="0" strike="noStrike" spc="-1" dirty="0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 dirty="0" smtClean="0">
                <a:solidFill>
                  <a:srgbClr val="000000"/>
                </a:solidFill>
                <a:latin typeface="Corbel"/>
                <a:ea typeface="DejaVu Sans"/>
              </a:rPr>
              <a:t>Expand the Rockville water balance by following instructions and using data from the A#3a Real Loss and #3b Leakage Component Analysis exercises</a:t>
            </a:r>
          </a:p>
          <a:p>
            <a:pPr marL="777240" lvl="1" indent="-318960"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spc="-1" dirty="0" smtClean="0">
                <a:solidFill>
                  <a:srgbClr val="000000"/>
                </a:solidFill>
                <a:latin typeface="Corbel"/>
              </a:rPr>
              <a:t>This will ID the real loss sub-component of NRW</a:t>
            </a:r>
            <a:endParaRPr lang="en-US" sz="29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 dirty="0" smtClean="0">
                <a:solidFill>
                  <a:srgbClr val="444D26"/>
                </a:solidFill>
                <a:latin typeface="Corbel"/>
                <a:ea typeface="DejaVu Sans"/>
              </a:rPr>
              <a:t>Applied </a:t>
            </a:r>
            <a:r>
              <a:rPr lang="en-US" sz="4400" b="0" strike="noStrike" spc="-1" dirty="0">
                <a:solidFill>
                  <a:srgbClr val="444D26"/>
                </a:solidFill>
                <a:latin typeface="Corbel"/>
                <a:ea typeface="DejaVu Sans"/>
              </a:rPr>
              <a:t>Activity </a:t>
            </a:r>
            <a:r>
              <a:rPr lang="en-US" sz="4400" b="0" strike="noStrike" spc="-1" dirty="0" smtClean="0">
                <a:solidFill>
                  <a:srgbClr val="444D26"/>
                </a:solidFill>
                <a:latin typeface="Corbel"/>
                <a:ea typeface="DejaVu Sans"/>
              </a:rPr>
              <a:t>#3</a:t>
            </a:r>
            <a:endParaRPr lang="en-US" sz="4400" b="0" strike="noStrike" spc="-1" dirty="0">
              <a:latin typeface="Arial"/>
            </a:endParaRPr>
          </a:p>
        </p:txBody>
      </p:sp>
      <p:sp>
        <p:nvSpPr>
          <p:cNvPr id="744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3302D525-B587-48CE-88E4-2928AB430226}" type="slidenum">
              <a:rPr lang="en-US" sz="1400" b="1" strike="noStrike" spc="-1">
                <a:solidFill>
                  <a:srgbClr val="FFFFFF"/>
                </a:solidFill>
                <a:latin typeface="Corbel"/>
                <a:ea typeface="DejaVu Sans"/>
              </a:rPr>
              <a:t>115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745" name="CustomShape 3"/>
          <p:cNvSpPr/>
          <p:nvPr/>
        </p:nvSpPr>
        <p:spPr>
          <a:xfrm>
            <a:off x="91440" y="1600200"/>
            <a:ext cx="896112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 dirty="0" smtClean="0">
                <a:solidFill>
                  <a:srgbClr val="000000"/>
                </a:solidFill>
                <a:latin typeface="Corbel"/>
                <a:ea typeface="DejaVu Sans"/>
              </a:rPr>
              <a:t>Follow the instructions presented in the </a:t>
            </a:r>
            <a:r>
              <a:rPr lang="en-US" sz="2900" b="0" strike="noStrike" spc="-1" dirty="0" smtClean="0">
                <a:solidFill>
                  <a:srgbClr val="000000"/>
                </a:solidFill>
                <a:latin typeface="Corbel"/>
                <a:ea typeface="DejaVu Sans"/>
              </a:rPr>
              <a:t>A#3 Real Loss and Leakage Component </a:t>
            </a:r>
            <a:r>
              <a:rPr lang="en-US" sz="2900" b="0" strike="noStrike" spc="-1" dirty="0" smtClean="0">
                <a:solidFill>
                  <a:srgbClr val="000000"/>
                </a:solidFill>
                <a:latin typeface="Corbel"/>
                <a:ea typeface="DejaVu Sans"/>
              </a:rPr>
              <a:t>Applied Activity to </a:t>
            </a:r>
            <a:r>
              <a:rPr lang="en-US" sz="2900" b="0" strike="noStrike" spc="-1" dirty="0" smtClean="0">
                <a:solidFill>
                  <a:srgbClr val="000000"/>
                </a:solidFill>
                <a:latin typeface="Corbel"/>
                <a:ea typeface="DejaVu Sans"/>
              </a:rPr>
              <a:t>assemble main and service line break and leakage data</a:t>
            </a: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spc="-1" dirty="0" smtClean="0">
                <a:solidFill>
                  <a:srgbClr val="000000"/>
                </a:solidFill>
                <a:latin typeface="Corbel"/>
                <a:ea typeface="DejaVu Sans"/>
              </a:rPr>
              <a:t>If you already have this data for your water system enter it into the </a:t>
            </a:r>
            <a:r>
              <a:rPr lang="en-US" sz="2900" spc="-1" dirty="0" err="1" smtClean="0">
                <a:solidFill>
                  <a:srgbClr val="000000"/>
                </a:solidFill>
                <a:latin typeface="Corbel"/>
                <a:ea typeface="DejaVu Sans"/>
              </a:rPr>
              <a:t>AWWARf</a:t>
            </a:r>
            <a:r>
              <a:rPr lang="en-US" sz="2900" spc="-1" dirty="0" smtClean="0">
                <a:solidFill>
                  <a:srgbClr val="000000"/>
                </a:solidFill>
                <a:latin typeface="Corbel"/>
                <a:ea typeface="DejaVu Sans"/>
              </a:rPr>
              <a:t> Leakage Component Analysis Model</a:t>
            </a:r>
          </a:p>
          <a:p>
            <a:pPr marL="777240" lvl="1" indent="-318960"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 dirty="0" smtClean="0">
                <a:solidFill>
                  <a:srgbClr val="000000"/>
                </a:solidFill>
                <a:latin typeface="Corbel"/>
                <a:ea typeface="DejaVu Sans"/>
              </a:rPr>
              <a:t>Otherwise, develop a plan for your system to collect and maintain records of this data</a:t>
            </a:r>
            <a:endParaRPr lang="en-US" sz="2900" b="0" strike="noStrike" spc="-1" dirty="0" smtClean="0">
              <a:solidFill>
                <a:srgbClr val="000000"/>
              </a:solidFill>
              <a:latin typeface="Corbel"/>
              <a:ea typeface="DejaVu Sans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spc="-1" dirty="0" smtClean="0">
                <a:solidFill>
                  <a:srgbClr val="000000"/>
                </a:solidFill>
                <a:latin typeface="Corbel"/>
              </a:rPr>
              <a:t>This will </a:t>
            </a:r>
            <a:r>
              <a:rPr lang="en-US" sz="2900" spc="-1" dirty="0" smtClean="0">
                <a:solidFill>
                  <a:srgbClr val="000000"/>
                </a:solidFill>
                <a:latin typeface="Corbel"/>
              </a:rPr>
              <a:t>allow you to use the software to calculate the real loss sub-components of your NRW</a:t>
            </a:r>
            <a:endParaRPr lang="en-US" sz="2900" spc="-1" dirty="0" smtClean="0">
              <a:solidFill>
                <a:srgbClr val="000000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17753524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 dirty="0" smtClean="0">
                <a:solidFill>
                  <a:srgbClr val="444D26"/>
                </a:solidFill>
                <a:latin typeface="Corbel"/>
                <a:ea typeface="DejaVu Sans"/>
              </a:rPr>
              <a:t>Hands-On </a:t>
            </a:r>
            <a:r>
              <a:rPr lang="en-US" sz="4400" b="0" strike="noStrike" spc="-1" dirty="0">
                <a:solidFill>
                  <a:srgbClr val="444D26"/>
                </a:solidFill>
                <a:latin typeface="Corbel"/>
                <a:ea typeface="DejaVu Sans"/>
              </a:rPr>
              <a:t>Activity </a:t>
            </a:r>
            <a:r>
              <a:rPr lang="en-US" sz="4400" b="0" strike="noStrike" spc="-1" dirty="0" smtClean="0">
                <a:solidFill>
                  <a:srgbClr val="444D26"/>
                </a:solidFill>
                <a:latin typeface="Corbel"/>
                <a:ea typeface="DejaVu Sans"/>
              </a:rPr>
              <a:t>#4</a:t>
            </a:r>
            <a:endParaRPr lang="en-US" sz="4400" b="0" strike="noStrike" spc="-1" dirty="0">
              <a:latin typeface="Arial"/>
            </a:endParaRPr>
          </a:p>
        </p:txBody>
      </p:sp>
      <p:sp>
        <p:nvSpPr>
          <p:cNvPr id="744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3302D525-B587-48CE-88E4-2928AB430226}" type="slidenum">
              <a:rPr lang="en-US" sz="1400" b="1" strike="noStrike" spc="-1">
                <a:solidFill>
                  <a:srgbClr val="FFFFFF"/>
                </a:solidFill>
                <a:latin typeface="Corbel"/>
                <a:ea typeface="DejaVu Sans"/>
              </a:rPr>
              <a:t>116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745" name="CustomShape 3"/>
          <p:cNvSpPr/>
          <p:nvPr/>
        </p:nvSpPr>
        <p:spPr>
          <a:xfrm>
            <a:off x="91440" y="1600200"/>
            <a:ext cx="896112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 dirty="0" smtClean="0">
                <a:solidFill>
                  <a:srgbClr val="000000"/>
                </a:solidFill>
                <a:latin typeface="Corbel"/>
                <a:ea typeface="DejaVu Sans"/>
              </a:rPr>
              <a:t>Use the A#4 Toolbox Decision Exercise to evaluate each of the systems audit results for overall validity score, performance indicators and total annual cost of NRW</a:t>
            </a: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 dirty="0" smtClean="0">
                <a:solidFill>
                  <a:srgbClr val="000000"/>
                </a:solidFill>
                <a:latin typeface="Corbel"/>
                <a:ea typeface="DejaVu Sans"/>
              </a:rPr>
              <a:t>On each systems evaluation form record your observations of the metrics, the top three focus areas and from the ten toolbox tools the best tool(s) to address each focus area</a:t>
            </a: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spc="-1" dirty="0" smtClean="0">
                <a:solidFill>
                  <a:srgbClr val="000000"/>
                </a:solidFill>
                <a:latin typeface="Corbel"/>
                <a:ea typeface="DejaVu Sans"/>
              </a:rPr>
              <a:t>Check your conclusions using the A#4 Toolbox Decision Exercise Trainer Notes</a:t>
            </a:r>
            <a:endParaRPr lang="en-US" sz="2900" spc="-1" dirty="0" smtClean="0">
              <a:solidFill>
                <a:srgbClr val="000000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90319074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 dirty="0" smtClean="0">
                <a:solidFill>
                  <a:srgbClr val="444D26"/>
                </a:solidFill>
                <a:latin typeface="Corbel"/>
                <a:ea typeface="DejaVu Sans"/>
              </a:rPr>
              <a:t>Applied </a:t>
            </a:r>
            <a:r>
              <a:rPr lang="en-US" sz="4400" b="0" strike="noStrike" spc="-1" dirty="0">
                <a:solidFill>
                  <a:srgbClr val="444D26"/>
                </a:solidFill>
                <a:latin typeface="Corbel"/>
                <a:ea typeface="DejaVu Sans"/>
              </a:rPr>
              <a:t>Activity </a:t>
            </a:r>
            <a:r>
              <a:rPr lang="en-US" sz="4400" b="0" strike="noStrike" spc="-1" dirty="0" smtClean="0">
                <a:solidFill>
                  <a:srgbClr val="444D26"/>
                </a:solidFill>
                <a:latin typeface="Corbel"/>
                <a:ea typeface="DejaVu Sans"/>
              </a:rPr>
              <a:t>#4</a:t>
            </a:r>
            <a:endParaRPr lang="en-US" sz="4400" b="0" strike="noStrike" spc="-1" dirty="0">
              <a:latin typeface="Arial"/>
            </a:endParaRPr>
          </a:p>
        </p:txBody>
      </p:sp>
      <p:sp>
        <p:nvSpPr>
          <p:cNvPr id="744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3302D525-B587-48CE-88E4-2928AB430226}" type="slidenum">
              <a:rPr lang="en-US" sz="1400" b="1" strike="noStrike" spc="-1">
                <a:solidFill>
                  <a:srgbClr val="FFFFFF"/>
                </a:solidFill>
                <a:latin typeface="Corbel"/>
                <a:ea typeface="DejaVu Sans"/>
              </a:rPr>
              <a:t>117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745" name="CustomShape 3"/>
          <p:cNvSpPr/>
          <p:nvPr/>
        </p:nvSpPr>
        <p:spPr>
          <a:xfrm>
            <a:off x="91440" y="1600200"/>
            <a:ext cx="896112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 dirty="0" smtClean="0">
                <a:solidFill>
                  <a:srgbClr val="000000"/>
                </a:solidFill>
                <a:latin typeface="Corbel"/>
                <a:ea typeface="DejaVu Sans"/>
              </a:rPr>
              <a:t>Follow the instructions presented in the </a:t>
            </a:r>
            <a:r>
              <a:rPr lang="en-US" sz="2900" b="0" strike="noStrike" spc="-1" dirty="0" smtClean="0">
                <a:solidFill>
                  <a:srgbClr val="000000"/>
                </a:solidFill>
                <a:latin typeface="Corbel"/>
                <a:ea typeface="DejaVu Sans"/>
              </a:rPr>
              <a:t>A#4 Summary and Toolbox Decision </a:t>
            </a:r>
            <a:r>
              <a:rPr lang="en-US" sz="2900" b="0" strike="noStrike" spc="-1" dirty="0" smtClean="0">
                <a:solidFill>
                  <a:srgbClr val="000000"/>
                </a:solidFill>
                <a:latin typeface="Corbel"/>
                <a:ea typeface="DejaVu Sans"/>
              </a:rPr>
              <a:t>Applied Activity to </a:t>
            </a:r>
            <a:r>
              <a:rPr lang="en-US" sz="2900" b="0" strike="noStrike" spc="-1" dirty="0" smtClean="0">
                <a:solidFill>
                  <a:srgbClr val="000000"/>
                </a:solidFill>
                <a:latin typeface="Corbel"/>
                <a:ea typeface="DejaVu Sans"/>
              </a:rPr>
              <a:t>work through an entire audit for your system</a:t>
            </a:r>
          </a:p>
          <a:p>
            <a:pPr marL="108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</a:pPr>
            <a:endParaRPr lang="en-US" sz="2000" b="0" strike="noStrike" spc="-1" dirty="0" smtClean="0">
              <a:solidFill>
                <a:srgbClr val="000000"/>
              </a:solidFill>
              <a:latin typeface="Corbel"/>
              <a:ea typeface="DejaVu Sans"/>
            </a:endParaRPr>
          </a:p>
          <a:p>
            <a:pPr marL="320040" indent="-318960"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spc="-1" dirty="0" smtClean="0">
                <a:solidFill>
                  <a:srgbClr val="000000"/>
                </a:solidFill>
                <a:latin typeface="Corbel"/>
                <a:ea typeface="DejaVu Sans"/>
              </a:rPr>
              <a:t>You may already have previous steps of the audit completed; use this activity to review the data you used for those steps</a:t>
            </a:r>
          </a:p>
          <a:p>
            <a:pPr marL="1080">
              <a:spcBef>
                <a:spcPts val="700"/>
              </a:spcBef>
              <a:buClr>
                <a:srgbClr val="F3A447"/>
              </a:buClr>
              <a:buSzPct val="60000"/>
            </a:pPr>
            <a:endParaRPr lang="en-US" sz="2000" b="0" strike="noStrike" spc="-1" dirty="0">
              <a:solidFill>
                <a:srgbClr val="000000"/>
              </a:solidFill>
              <a:latin typeface="Corbel"/>
              <a:ea typeface="DejaVu Sans"/>
            </a:endParaRPr>
          </a:p>
          <a:p>
            <a:pPr marL="320040" indent="-318960"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spc="-1" dirty="0" smtClean="0">
                <a:solidFill>
                  <a:srgbClr val="000000"/>
                </a:solidFill>
                <a:latin typeface="Corbel"/>
                <a:ea typeface="DejaVu Sans"/>
              </a:rPr>
              <a:t>Develop a plan to continue to improve system data for the audit and create a schedule to conduct the audit annually</a:t>
            </a:r>
            <a:endParaRPr lang="en-US" sz="2900" b="0" strike="noStrike" spc="-1" dirty="0" smtClean="0">
              <a:solidFill>
                <a:srgbClr val="000000"/>
              </a:solidFill>
              <a:latin typeface="Corbe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34938434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Corbel"/>
                <a:ea typeface="DejaVu Sans"/>
              </a:rPr>
              <a:t>Questions?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753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9B741321-6BA8-44F1-9766-833D8391BECE}" type="slidenum">
              <a:rPr lang="en-US" sz="1400" b="1" strike="noStrike" spc="-1">
                <a:solidFill>
                  <a:srgbClr val="FFFFFF"/>
                </a:solidFill>
                <a:latin typeface="Corbel"/>
                <a:ea typeface="DejaVu Sans"/>
              </a:rPr>
              <a:t>118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754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Corbel"/>
                <a:ea typeface="DejaVu Sans"/>
              </a:rPr>
              <a:t>Thank you</a:t>
            </a:r>
            <a:endParaRPr lang="en-US" sz="29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Unbilled Metered Consumption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169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7437CA52-490C-4211-9A36-0C46CA1C2DC4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12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170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Water that is delivered to customers who don’t pay, but volume consumed is recorded</a:t>
            </a:r>
            <a:endParaRPr lang="en-US" sz="29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Required Data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Usage (annual &amp; monthly)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Fire Department usage, if Fire Department uses meters during training &amp; suppression (annual &amp; monthly)</a:t>
            </a:r>
            <a:endParaRPr lang="en-US" sz="26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Data issues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Meter inaccuracy</a:t>
            </a: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AWWA Water Balance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172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8EFA3BFD-9F2D-4695-A1B7-9E1D63C03E43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13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173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4" name="CustomShape 4"/>
          <p:cNvSpPr/>
          <p:nvPr/>
        </p:nvSpPr>
        <p:spPr>
          <a:xfrm>
            <a:off x="3832200" y="5362560"/>
            <a:ext cx="1219680" cy="960840"/>
          </a:xfrm>
          <a:prstGeom prst="rect">
            <a:avLst/>
          </a:prstGeom>
          <a:solidFill>
            <a:srgbClr val="FF3300"/>
          </a:solidFill>
          <a:ln w="9360">
            <a:noFill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FF3300"/>
            </a:extrusionClr>
            <a:contourClr>
              <a:srgbClr val="FF33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Real</a:t>
            </a:r>
            <a:endParaRPr lang="en-US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Losses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75" name="CustomShape 5"/>
          <p:cNvSpPr/>
          <p:nvPr/>
        </p:nvSpPr>
        <p:spPr>
          <a:xfrm>
            <a:off x="3832200" y="4343400"/>
            <a:ext cx="1219680" cy="951480"/>
          </a:xfrm>
          <a:prstGeom prst="rect">
            <a:avLst/>
          </a:prstGeom>
          <a:solidFill>
            <a:srgbClr val="FF3300"/>
          </a:solidFill>
          <a:ln w="9360">
            <a:noFill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FF3300"/>
            </a:extrusionClr>
            <a:contourClr>
              <a:srgbClr val="FF33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Apparent</a:t>
            </a:r>
            <a:endParaRPr lang="en-US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Losses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76" name="CustomShape 6"/>
          <p:cNvSpPr/>
          <p:nvPr/>
        </p:nvSpPr>
        <p:spPr>
          <a:xfrm>
            <a:off x="3832200" y="3505320"/>
            <a:ext cx="1219680" cy="761040"/>
          </a:xfrm>
          <a:prstGeom prst="rect">
            <a:avLst/>
          </a:prstGeom>
          <a:solidFill>
            <a:srgbClr val="0000FF"/>
          </a:solidFill>
          <a:ln w="9360">
            <a:noFill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Unbilled</a:t>
            </a:r>
            <a:endParaRPr lang="en-US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Authorized</a:t>
            </a:r>
            <a:endParaRPr lang="en-US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Consumption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77" name="CustomShape 7"/>
          <p:cNvSpPr/>
          <p:nvPr/>
        </p:nvSpPr>
        <p:spPr>
          <a:xfrm>
            <a:off x="3832200" y="1752480"/>
            <a:ext cx="1219680" cy="1675440"/>
          </a:xfrm>
          <a:prstGeom prst="rect">
            <a:avLst/>
          </a:prstGeom>
          <a:solidFill>
            <a:srgbClr val="0000FF"/>
          </a:solidFill>
          <a:ln w="9360">
            <a:noFill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Billed</a:t>
            </a:r>
            <a:endParaRPr lang="en-US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Authorized</a:t>
            </a:r>
            <a:endParaRPr lang="en-US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Consumption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78" name="CustomShape 8"/>
          <p:cNvSpPr/>
          <p:nvPr/>
        </p:nvSpPr>
        <p:spPr>
          <a:xfrm>
            <a:off x="5129280" y="3505320"/>
            <a:ext cx="788040" cy="2818440"/>
          </a:xfrm>
          <a:prstGeom prst="rect">
            <a:avLst/>
          </a:prstGeom>
          <a:gradFill>
            <a:gsLst>
              <a:gs pos="0">
                <a:srgbClr val="FF3300"/>
              </a:gs>
              <a:gs pos="100000">
                <a:srgbClr val="761800"/>
              </a:gs>
            </a:gsLst>
            <a:lin ang="0"/>
          </a:gradFill>
          <a:ln w="9360">
            <a:noFill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FF3300"/>
            </a:extrusionClr>
            <a:contourClr>
              <a:srgbClr val="FF33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Non-</a:t>
            </a:r>
            <a:endParaRPr lang="en-US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Revenue</a:t>
            </a:r>
            <a:endParaRPr lang="en-US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Water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79" name="CustomShape 9"/>
          <p:cNvSpPr/>
          <p:nvPr/>
        </p:nvSpPr>
        <p:spPr>
          <a:xfrm>
            <a:off x="5129280" y="1752480"/>
            <a:ext cx="788040" cy="1675440"/>
          </a:xfrm>
          <a:prstGeom prst="rect">
            <a:avLst/>
          </a:prstGeom>
          <a:gradFill>
            <a:gsLst>
              <a:gs pos="0">
                <a:srgbClr val="184718"/>
              </a:gs>
              <a:gs pos="50000">
                <a:srgbClr val="339933"/>
              </a:gs>
              <a:gs pos="100000">
                <a:srgbClr val="184718"/>
              </a:gs>
            </a:gsLst>
            <a:lin ang="0"/>
          </a:gradFill>
          <a:ln w="9360">
            <a:noFill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339933"/>
            </a:extrusionClr>
            <a:contourClr>
              <a:srgbClr val="184718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Revenue</a:t>
            </a:r>
            <a:endParaRPr lang="en-US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Water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80" name="CustomShape 10"/>
          <p:cNvSpPr/>
          <p:nvPr/>
        </p:nvSpPr>
        <p:spPr>
          <a:xfrm>
            <a:off x="5967360" y="6019920"/>
            <a:ext cx="2946960" cy="306720"/>
          </a:xfrm>
          <a:prstGeom prst="rect">
            <a:avLst/>
          </a:prstGeom>
          <a:solidFill>
            <a:srgbClr val="FF6600"/>
          </a:solidFill>
          <a:ln w="9360">
            <a:noFill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FF6600"/>
            </a:extrusionClr>
            <a:contourClr>
              <a:srgbClr val="FF66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300" b="1" strike="noStrike" spc="-1">
                <a:solidFill>
                  <a:srgbClr val="FFFFFF"/>
                </a:solidFill>
                <a:latin typeface="Calibri"/>
                <a:ea typeface="DejaVu Sans"/>
              </a:rPr>
              <a:t>Leakage &amp; Overflows at Storage</a:t>
            </a:r>
            <a:endParaRPr lang="en-US" sz="13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300" b="0" strike="noStrike" spc="-1">
              <a:latin typeface="Arial"/>
            </a:endParaRPr>
          </a:p>
        </p:txBody>
      </p:sp>
      <p:sp>
        <p:nvSpPr>
          <p:cNvPr id="181" name="CustomShape 11"/>
          <p:cNvSpPr/>
          <p:nvPr/>
        </p:nvSpPr>
        <p:spPr>
          <a:xfrm>
            <a:off x="5967360" y="2968560"/>
            <a:ext cx="2946960" cy="459360"/>
          </a:xfrm>
          <a:prstGeom prst="rect">
            <a:avLst/>
          </a:prstGeom>
          <a:gradFill>
            <a:gsLst>
              <a:gs pos="0">
                <a:srgbClr val="184718"/>
              </a:gs>
              <a:gs pos="50000">
                <a:srgbClr val="339933"/>
              </a:gs>
              <a:gs pos="100000">
                <a:srgbClr val="184718"/>
              </a:gs>
            </a:gsLst>
            <a:lin ang="5400000"/>
          </a:gradFill>
          <a:ln w="9360">
            <a:noFill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339933"/>
            </a:extrusionClr>
            <a:contourClr>
              <a:srgbClr val="184718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300" b="1" strike="noStrike" spc="-1">
                <a:solidFill>
                  <a:srgbClr val="FFFFFF"/>
                </a:solidFill>
                <a:latin typeface="Calibri"/>
                <a:ea typeface="DejaVu Sans"/>
              </a:rPr>
              <a:t>Billed Unmetered Consumption</a:t>
            </a:r>
            <a:endParaRPr lang="en-US" sz="1300" b="0" strike="noStrike" spc="-1">
              <a:latin typeface="Arial"/>
            </a:endParaRPr>
          </a:p>
        </p:txBody>
      </p:sp>
      <p:sp>
        <p:nvSpPr>
          <p:cNvPr id="182" name="CustomShape 12"/>
          <p:cNvSpPr/>
          <p:nvPr/>
        </p:nvSpPr>
        <p:spPr>
          <a:xfrm>
            <a:off x="5967360" y="2438280"/>
            <a:ext cx="2946960" cy="478440"/>
          </a:xfrm>
          <a:prstGeom prst="rect">
            <a:avLst/>
          </a:prstGeom>
          <a:gradFill>
            <a:gsLst>
              <a:gs pos="0">
                <a:srgbClr val="184718"/>
              </a:gs>
              <a:gs pos="50000">
                <a:srgbClr val="339933"/>
              </a:gs>
              <a:gs pos="100000">
                <a:srgbClr val="184718"/>
              </a:gs>
            </a:gsLst>
            <a:lin ang="5400000"/>
          </a:gradFill>
          <a:ln w="9360">
            <a:noFill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339933"/>
            </a:extrusionClr>
            <a:contourClr>
              <a:srgbClr val="184718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300" b="1" strike="noStrike" spc="-1">
                <a:solidFill>
                  <a:srgbClr val="FFFFFF"/>
                </a:solidFill>
                <a:latin typeface="Calibri"/>
                <a:ea typeface="DejaVu Sans"/>
              </a:rPr>
              <a:t>Billed Metered Consumption</a:t>
            </a:r>
            <a:endParaRPr lang="en-US" sz="1300" b="0" strike="noStrike" spc="-1">
              <a:latin typeface="Arial"/>
            </a:endParaRPr>
          </a:p>
        </p:txBody>
      </p:sp>
      <p:sp>
        <p:nvSpPr>
          <p:cNvPr id="183" name="CustomShape 13"/>
          <p:cNvSpPr/>
          <p:nvPr/>
        </p:nvSpPr>
        <p:spPr>
          <a:xfrm>
            <a:off x="5967360" y="1752480"/>
            <a:ext cx="2946960" cy="656280"/>
          </a:xfrm>
          <a:prstGeom prst="rect">
            <a:avLst/>
          </a:prstGeom>
          <a:gradFill>
            <a:gsLst>
              <a:gs pos="0">
                <a:srgbClr val="184718"/>
              </a:gs>
              <a:gs pos="50000">
                <a:srgbClr val="339933"/>
              </a:gs>
              <a:gs pos="100000">
                <a:srgbClr val="184718"/>
              </a:gs>
            </a:gsLst>
            <a:lin ang="5400000"/>
          </a:gradFill>
          <a:ln w="9360">
            <a:noFill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339933"/>
            </a:extrusionClr>
            <a:contourClr>
              <a:srgbClr val="184718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300" b="1" strike="noStrike" spc="-1">
                <a:solidFill>
                  <a:srgbClr val="FFFFFF"/>
                </a:solidFill>
                <a:latin typeface="Calibri"/>
                <a:ea typeface="DejaVu Sans"/>
              </a:rPr>
              <a:t>Billed Water Exported</a:t>
            </a:r>
            <a:endParaRPr lang="en-US" sz="1300" b="0" strike="noStrike" spc="-1">
              <a:latin typeface="Arial"/>
            </a:endParaRPr>
          </a:p>
        </p:txBody>
      </p:sp>
      <p:sp>
        <p:nvSpPr>
          <p:cNvPr id="184" name="CustomShape 14"/>
          <p:cNvSpPr/>
          <p:nvPr/>
        </p:nvSpPr>
        <p:spPr>
          <a:xfrm>
            <a:off x="5967360" y="5694480"/>
            <a:ext cx="2946960" cy="267120"/>
          </a:xfrm>
          <a:prstGeom prst="rect">
            <a:avLst/>
          </a:prstGeom>
          <a:solidFill>
            <a:srgbClr val="FF6600"/>
          </a:solidFill>
          <a:ln w="9360">
            <a:noFill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FF6600"/>
            </a:extrusionClr>
            <a:contourClr>
              <a:srgbClr val="FF66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300" b="1" strike="noStrike" spc="-1">
                <a:solidFill>
                  <a:srgbClr val="FFFFFF"/>
                </a:solidFill>
                <a:latin typeface="Calibri"/>
                <a:ea typeface="DejaVu Sans"/>
              </a:rPr>
              <a:t>Leakage on Service Lines</a:t>
            </a:r>
            <a:endParaRPr lang="en-US" sz="1300" b="0" strike="noStrike" spc="-1">
              <a:latin typeface="Arial"/>
            </a:endParaRPr>
          </a:p>
        </p:txBody>
      </p:sp>
      <p:sp>
        <p:nvSpPr>
          <p:cNvPr id="185" name="CustomShape 15"/>
          <p:cNvSpPr/>
          <p:nvPr/>
        </p:nvSpPr>
        <p:spPr>
          <a:xfrm>
            <a:off x="5967360" y="5354640"/>
            <a:ext cx="2946960" cy="259200"/>
          </a:xfrm>
          <a:prstGeom prst="rect">
            <a:avLst/>
          </a:prstGeom>
          <a:solidFill>
            <a:srgbClr val="FF6600"/>
          </a:solidFill>
          <a:ln w="9360">
            <a:noFill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FF6600"/>
            </a:extrusionClr>
            <a:contourClr>
              <a:srgbClr val="FF66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300" b="1" strike="noStrike" spc="-1">
                <a:solidFill>
                  <a:srgbClr val="FFFFFF"/>
                </a:solidFill>
                <a:latin typeface="Calibri"/>
                <a:ea typeface="DejaVu Sans"/>
              </a:rPr>
              <a:t>Leakage on Mains</a:t>
            </a:r>
            <a:endParaRPr lang="en-US" sz="1300" b="0" strike="noStrike" spc="-1">
              <a:latin typeface="Arial"/>
            </a:endParaRPr>
          </a:p>
        </p:txBody>
      </p:sp>
      <p:sp>
        <p:nvSpPr>
          <p:cNvPr id="186" name="CustomShape 16"/>
          <p:cNvSpPr/>
          <p:nvPr/>
        </p:nvSpPr>
        <p:spPr>
          <a:xfrm>
            <a:off x="5967360" y="5014800"/>
            <a:ext cx="2946960" cy="288000"/>
          </a:xfrm>
          <a:prstGeom prst="rect">
            <a:avLst/>
          </a:prstGeom>
          <a:solidFill>
            <a:srgbClr val="FF6600"/>
          </a:solidFill>
          <a:ln w="9360">
            <a:noFill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FF6600"/>
            </a:extrusionClr>
            <a:contourClr>
              <a:srgbClr val="FF66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1" strike="noStrike" spc="-1">
                <a:solidFill>
                  <a:srgbClr val="FFFFFF"/>
                </a:solidFill>
                <a:latin typeface="Calibri"/>
                <a:ea typeface="DejaVu Sans"/>
              </a:rPr>
              <a:t>Systematic Data Handling Errors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87" name="CustomShape 17"/>
          <p:cNvSpPr/>
          <p:nvPr/>
        </p:nvSpPr>
        <p:spPr>
          <a:xfrm>
            <a:off x="5967360" y="4681440"/>
            <a:ext cx="2946960" cy="288000"/>
          </a:xfrm>
          <a:prstGeom prst="rect">
            <a:avLst/>
          </a:prstGeom>
          <a:solidFill>
            <a:srgbClr val="FF6600"/>
          </a:solidFill>
          <a:ln w="9360">
            <a:noFill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FF6600"/>
            </a:extrusionClr>
            <a:contourClr>
              <a:srgbClr val="FF66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1" strike="noStrike" spc="-1">
                <a:solidFill>
                  <a:srgbClr val="FFFFFF"/>
                </a:solidFill>
                <a:latin typeface="Calibri"/>
                <a:ea typeface="DejaVu Sans"/>
              </a:rPr>
              <a:t>Customer Metering Inaccuracies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88" name="CustomShape 18"/>
          <p:cNvSpPr/>
          <p:nvPr/>
        </p:nvSpPr>
        <p:spPr>
          <a:xfrm>
            <a:off x="5967360" y="4343400"/>
            <a:ext cx="2946960" cy="286200"/>
          </a:xfrm>
          <a:prstGeom prst="rect">
            <a:avLst/>
          </a:prstGeom>
          <a:solidFill>
            <a:srgbClr val="FF6600"/>
          </a:solidFill>
          <a:ln w="9360">
            <a:noFill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FF6600"/>
            </a:extrusionClr>
            <a:contourClr>
              <a:srgbClr val="FF66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300" b="1" strike="noStrike" spc="-1">
                <a:solidFill>
                  <a:srgbClr val="FFFFFF"/>
                </a:solidFill>
                <a:latin typeface="Calibri"/>
                <a:ea typeface="DejaVu Sans"/>
              </a:rPr>
              <a:t>Unauthorized Consumption</a:t>
            </a:r>
            <a:endParaRPr lang="en-US" sz="1300" b="0" strike="noStrike" spc="-1">
              <a:latin typeface="Arial"/>
            </a:endParaRPr>
          </a:p>
        </p:txBody>
      </p:sp>
      <p:sp>
        <p:nvSpPr>
          <p:cNvPr id="189" name="CustomShape 19"/>
          <p:cNvSpPr/>
          <p:nvPr/>
        </p:nvSpPr>
        <p:spPr>
          <a:xfrm>
            <a:off x="5967360" y="3962520"/>
            <a:ext cx="2946960" cy="335520"/>
          </a:xfrm>
          <a:prstGeom prst="rect">
            <a:avLst/>
          </a:prstGeom>
          <a:solidFill>
            <a:srgbClr val="FF6600"/>
          </a:solidFill>
          <a:ln w="9360">
            <a:noFill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FF6600"/>
            </a:extrusionClr>
            <a:contourClr>
              <a:srgbClr val="FF66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300" b="1" strike="noStrike" spc="-1">
                <a:solidFill>
                  <a:srgbClr val="FFFFFF"/>
                </a:solidFill>
                <a:latin typeface="Calibri"/>
                <a:ea typeface="DejaVu Sans"/>
              </a:rPr>
              <a:t>Unbilled Unmetered Consumption</a:t>
            </a:r>
            <a:endParaRPr lang="en-US" sz="1300" b="0" strike="noStrike" spc="-1">
              <a:latin typeface="Arial"/>
            </a:endParaRPr>
          </a:p>
        </p:txBody>
      </p:sp>
      <p:sp>
        <p:nvSpPr>
          <p:cNvPr id="190" name="CustomShape 20"/>
          <p:cNvSpPr/>
          <p:nvPr/>
        </p:nvSpPr>
        <p:spPr>
          <a:xfrm>
            <a:off x="5967360" y="3505320"/>
            <a:ext cx="2946960" cy="392760"/>
          </a:xfrm>
          <a:prstGeom prst="rect">
            <a:avLst/>
          </a:prstGeom>
          <a:solidFill>
            <a:srgbClr val="FF6600"/>
          </a:solidFill>
          <a:ln w="9360">
            <a:noFill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FF6600"/>
            </a:extrusionClr>
            <a:contourClr>
              <a:srgbClr val="FF66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300" b="1" strike="noStrike" spc="-1">
                <a:solidFill>
                  <a:srgbClr val="FFFFFF"/>
                </a:solidFill>
                <a:latin typeface="Calibri"/>
                <a:ea typeface="DejaVu Sans"/>
              </a:rPr>
              <a:t>Unbilled Metered Consumption</a:t>
            </a:r>
            <a:endParaRPr lang="en-US" sz="1300" b="0" strike="noStrike" spc="-1">
              <a:latin typeface="Arial"/>
            </a:endParaRPr>
          </a:p>
        </p:txBody>
      </p:sp>
      <p:sp>
        <p:nvSpPr>
          <p:cNvPr id="191" name="CustomShape 21"/>
          <p:cNvSpPr/>
          <p:nvPr/>
        </p:nvSpPr>
        <p:spPr>
          <a:xfrm>
            <a:off x="100080" y="4095720"/>
            <a:ext cx="749880" cy="2237400"/>
          </a:xfrm>
          <a:prstGeom prst="rect">
            <a:avLst/>
          </a:prstGeom>
          <a:solidFill>
            <a:srgbClr val="0000FF"/>
          </a:solidFill>
          <a:ln w="9360">
            <a:noFill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Water</a:t>
            </a:r>
            <a:endParaRPr lang="en-US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Imported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92" name="CustomShape 22"/>
          <p:cNvSpPr/>
          <p:nvPr/>
        </p:nvSpPr>
        <p:spPr>
          <a:xfrm>
            <a:off x="106200" y="1765440"/>
            <a:ext cx="749880" cy="2237400"/>
          </a:xfrm>
          <a:prstGeom prst="rect">
            <a:avLst/>
          </a:prstGeom>
          <a:solidFill>
            <a:srgbClr val="0000FF"/>
          </a:solidFill>
          <a:ln w="9360">
            <a:noFill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Own</a:t>
            </a:r>
            <a:endParaRPr lang="en-US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Sources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93" name="CustomShape 23"/>
          <p:cNvSpPr/>
          <p:nvPr/>
        </p:nvSpPr>
        <p:spPr>
          <a:xfrm>
            <a:off x="922320" y="1755720"/>
            <a:ext cx="768960" cy="4574160"/>
          </a:xfrm>
          <a:prstGeom prst="rect">
            <a:avLst/>
          </a:prstGeom>
          <a:solidFill>
            <a:srgbClr val="0000FF"/>
          </a:solidFill>
          <a:ln w="9360">
            <a:noFill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Total</a:t>
            </a:r>
            <a:endParaRPr lang="en-US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System</a:t>
            </a:r>
            <a:endParaRPr lang="en-US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Input</a:t>
            </a:r>
            <a:endParaRPr lang="en-US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( allow</a:t>
            </a:r>
            <a:endParaRPr lang="en-US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for</a:t>
            </a:r>
            <a:endParaRPr lang="en-US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known</a:t>
            </a:r>
            <a:endParaRPr lang="en-US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errors )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94" name="CustomShape 24"/>
          <p:cNvSpPr/>
          <p:nvPr/>
        </p:nvSpPr>
        <p:spPr>
          <a:xfrm>
            <a:off x="2538360" y="4343400"/>
            <a:ext cx="1219680" cy="1980000"/>
          </a:xfrm>
          <a:prstGeom prst="rect">
            <a:avLst/>
          </a:prstGeom>
          <a:solidFill>
            <a:srgbClr val="FF3300"/>
          </a:solidFill>
          <a:ln w="9360">
            <a:noFill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FF3300"/>
            </a:extrusionClr>
            <a:contourClr>
              <a:srgbClr val="FF33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Water</a:t>
            </a:r>
            <a:endParaRPr lang="en-US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Losses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95" name="CustomShape 25"/>
          <p:cNvSpPr/>
          <p:nvPr/>
        </p:nvSpPr>
        <p:spPr>
          <a:xfrm>
            <a:off x="2538360" y="1752480"/>
            <a:ext cx="1219680" cy="2502360"/>
          </a:xfrm>
          <a:prstGeom prst="rect">
            <a:avLst/>
          </a:prstGeom>
          <a:solidFill>
            <a:srgbClr val="0000FF"/>
          </a:solidFill>
          <a:ln w="9360">
            <a:noFill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Authorized</a:t>
            </a:r>
            <a:endParaRPr lang="en-US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Consumption</a:t>
            </a:r>
            <a:endParaRPr lang="en-US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400" b="0" strike="noStrike" spc="-1">
              <a:latin typeface="Arial"/>
            </a:endParaRPr>
          </a:p>
        </p:txBody>
      </p:sp>
      <p:sp>
        <p:nvSpPr>
          <p:cNvPr id="196" name="CustomShape 26"/>
          <p:cNvSpPr/>
          <p:nvPr/>
        </p:nvSpPr>
        <p:spPr>
          <a:xfrm>
            <a:off x="1744560" y="1752480"/>
            <a:ext cx="749880" cy="751320"/>
          </a:xfrm>
          <a:prstGeom prst="rect">
            <a:avLst/>
          </a:prstGeom>
          <a:solidFill>
            <a:srgbClr val="0000FF"/>
          </a:solidFill>
          <a:ln w="9360">
            <a:noFill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Water</a:t>
            </a:r>
            <a:endParaRPr lang="en-US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Exported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197" name="CustomShape 27"/>
          <p:cNvSpPr/>
          <p:nvPr/>
        </p:nvSpPr>
        <p:spPr>
          <a:xfrm>
            <a:off x="1744560" y="2565360"/>
            <a:ext cx="749880" cy="3759840"/>
          </a:xfrm>
          <a:prstGeom prst="rect">
            <a:avLst/>
          </a:prstGeom>
          <a:solidFill>
            <a:srgbClr val="0000FF"/>
          </a:solidFill>
          <a:ln w="9360">
            <a:noFill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Water</a:t>
            </a:r>
            <a:endParaRPr lang="en-US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Supplied</a:t>
            </a:r>
            <a:endParaRPr lang="en-US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400" b="0" strike="noStrike" spc="-1">
              <a:latin typeface="Arial"/>
            </a:endParaRPr>
          </a:p>
        </p:txBody>
      </p:sp>
      <p:sp>
        <p:nvSpPr>
          <p:cNvPr id="198" name="CustomShape 28"/>
          <p:cNvSpPr/>
          <p:nvPr/>
        </p:nvSpPr>
        <p:spPr>
          <a:xfrm>
            <a:off x="3809880" y="3429000"/>
            <a:ext cx="2132640" cy="2894400"/>
          </a:xfrm>
          <a:prstGeom prst="rect">
            <a:avLst/>
          </a:prstGeom>
          <a:noFill/>
          <a:ln w="57240">
            <a:solidFill>
              <a:srgbClr val="FFFF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AWWA Water Balance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200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12A0FC15-8BCB-41A7-AACE-250CF0D56829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14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201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2" name="CustomShape 4"/>
          <p:cNvSpPr/>
          <p:nvPr/>
        </p:nvSpPr>
        <p:spPr>
          <a:xfrm>
            <a:off x="3832200" y="5029200"/>
            <a:ext cx="1219680" cy="1294200"/>
          </a:xfrm>
          <a:prstGeom prst="rect">
            <a:avLst/>
          </a:prstGeom>
          <a:solidFill>
            <a:srgbClr val="FF3300"/>
          </a:solidFill>
          <a:ln w="9360">
            <a:noFill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1" strike="noStrike" spc="-1">
                <a:solidFill>
                  <a:srgbClr val="FFFFFF"/>
                </a:solidFill>
                <a:latin typeface="Tahoma"/>
                <a:ea typeface="DejaVu Sans"/>
              </a:rPr>
              <a:t>Real</a:t>
            </a:r>
            <a:endParaRPr lang="en-US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200" b="1" strike="noStrike" spc="-1">
                <a:solidFill>
                  <a:srgbClr val="FFFFFF"/>
                </a:solidFill>
                <a:latin typeface="Tahoma"/>
                <a:ea typeface="DejaVu Sans"/>
              </a:rPr>
              <a:t>Losses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203" name="CustomShape 5"/>
          <p:cNvSpPr/>
          <p:nvPr/>
        </p:nvSpPr>
        <p:spPr>
          <a:xfrm>
            <a:off x="3832200" y="4343400"/>
            <a:ext cx="1219680" cy="629280"/>
          </a:xfrm>
          <a:prstGeom prst="rect">
            <a:avLst/>
          </a:prstGeom>
          <a:solidFill>
            <a:srgbClr val="FF3300"/>
          </a:solidFill>
          <a:ln w="9360">
            <a:noFill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1" strike="noStrike" spc="-1">
                <a:solidFill>
                  <a:srgbClr val="FFFFFF"/>
                </a:solidFill>
                <a:latin typeface="Tahoma"/>
                <a:ea typeface="DejaVu Sans"/>
              </a:rPr>
              <a:t>Apparent</a:t>
            </a:r>
            <a:endParaRPr lang="en-US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200" b="1" strike="noStrike" spc="-1">
                <a:solidFill>
                  <a:srgbClr val="FFFFFF"/>
                </a:solidFill>
                <a:latin typeface="Tahoma"/>
                <a:ea typeface="DejaVu Sans"/>
              </a:rPr>
              <a:t>Losses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204" name="CustomShape 6"/>
          <p:cNvSpPr/>
          <p:nvPr/>
        </p:nvSpPr>
        <p:spPr>
          <a:xfrm>
            <a:off x="3832200" y="3505320"/>
            <a:ext cx="1219680" cy="761040"/>
          </a:xfrm>
          <a:prstGeom prst="rect">
            <a:avLst/>
          </a:prstGeom>
          <a:solidFill>
            <a:srgbClr val="0000FF"/>
          </a:solidFill>
          <a:ln w="9360">
            <a:noFill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0000FF"/>
            </a:extrusion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1" strike="noStrike" spc="-1">
                <a:solidFill>
                  <a:srgbClr val="FFFFFF"/>
                </a:solidFill>
                <a:latin typeface="Tahoma"/>
                <a:ea typeface="DejaVu Sans"/>
              </a:rPr>
              <a:t>Unbilled</a:t>
            </a:r>
            <a:endParaRPr lang="en-US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200" b="1" strike="noStrike" spc="-1">
                <a:solidFill>
                  <a:srgbClr val="FFFFFF"/>
                </a:solidFill>
                <a:latin typeface="Tahoma"/>
                <a:ea typeface="DejaVu Sans"/>
              </a:rPr>
              <a:t>Authorized</a:t>
            </a:r>
            <a:endParaRPr lang="en-US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200" b="1" strike="noStrike" spc="-1">
                <a:solidFill>
                  <a:srgbClr val="FFFFFF"/>
                </a:solidFill>
                <a:latin typeface="Tahoma"/>
                <a:ea typeface="DejaVu Sans"/>
              </a:rPr>
              <a:t>Consumption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205" name="CustomShape 7"/>
          <p:cNvSpPr/>
          <p:nvPr/>
        </p:nvSpPr>
        <p:spPr>
          <a:xfrm>
            <a:off x="5129280" y="3505320"/>
            <a:ext cx="788040" cy="2818440"/>
          </a:xfrm>
          <a:prstGeom prst="rect">
            <a:avLst/>
          </a:prstGeom>
          <a:gradFill>
            <a:gsLst>
              <a:gs pos="0">
                <a:srgbClr val="FF3300"/>
              </a:gs>
              <a:gs pos="100000">
                <a:srgbClr val="761800"/>
              </a:gs>
            </a:gsLst>
            <a:lin ang="0"/>
          </a:gradFill>
          <a:ln w="9360">
            <a:noFill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1" strike="noStrike" spc="-1">
                <a:solidFill>
                  <a:srgbClr val="FFFFFF"/>
                </a:solidFill>
                <a:latin typeface="Tahoma"/>
                <a:ea typeface="DejaVu Sans"/>
              </a:rPr>
              <a:t>Non-</a:t>
            </a:r>
            <a:endParaRPr lang="en-US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200" b="1" strike="noStrike" spc="-1">
                <a:solidFill>
                  <a:srgbClr val="FFFFFF"/>
                </a:solidFill>
                <a:latin typeface="Tahoma"/>
                <a:ea typeface="DejaVu Sans"/>
              </a:rPr>
              <a:t>Revenue</a:t>
            </a:r>
            <a:endParaRPr lang="en-US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200" b="1" strike="noStrike" spc="-1">
                <a:solidFill>
                  <a:srgbClr val="FFFFFF"/>
                </a:solidFill>
                <a:latin typeface="Tahoma"/>
                <a:ea typeface="DejaVu Sans"/>
              </a:rPr>
              <a:t>Water</a:t>
            </a:r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Non-Revenue Water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207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AA5C6C7F-BE0D-4792-9DA4-783FD8E88377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15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208" name="CustomShape 3"/>
          <p:cNvSpPr/>
          <p:nvPr/>
        </p:nvSpPr>
        <p:spPr>
          <a:xfrm>
            <a:off x="612720" y="1600200"/>
            <a:ext cx="43650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Unbilled Authorized: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Fire Department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Operational Flushing</a:t>
            </a:r>
            <a:endParaRPr lang="en-US" sz="26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Apparent Losses: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Non-physical/revenue loss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Meter inaccuracy, billing issues, theft</a:t>
            </a:r>
            <a:endParaRPr lang="en-US" sz="26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Real Losses: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Physical losses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Leaks, Storage overflow</a:t>
            </a:r>
            <a:endParaRPr lang="en-US" sz="2600" b="0" strike="noStrike" spc="-1">
              <a:latin typeface="Arial"/>
            </a:endParaRPr>
          </a:p>
        </p:txBody>
      </p:sp>
      <p:sp>
        <p:nvSpPr>
          <p:cNvPr id="209" name="CustomShape 4"/>
          <p:cNvSpPr/>
          <p:nvPr/>
        </p:nvSpPr>
        <p:spPr>
          <a:xfrm>
            <a:off x="7983720" y="1551600"/>
            <a:ext cx="360" cy="5256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FF0000"/>
            </a:solidFill>
            <a:round/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0" name="CustomShape 5"/>
          <p:cNvSpPr/>
          <p:nvPr/>
        </p:nvSpPr>
        <p:spPr>
          <a:xfrm>
            <a:off x="5105520" y="5273280"/>
            <a:ext cx="934920" cy="736560"/>
          </a:xfrm>
          <a:prstGeom prst="rect">
            <a:avLst/>
          </a:prstGeom>
          <a:solidFill>
            <a:srgbClr val="FF3300"/>
          </a:solidFill>
          <a:ln w="9360">
            <a:noFill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FF3300"/>
            </a:extrusionClr>
            <a:contourClr>
              <a:srgbClr val="FF33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Real</a:t>
            </a:r>
            <a:endParaRPr lang="en-US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Losses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211" name="CustomShape 6"/>
          <p:cNvSpPr/>
          <p:nvPr/>
        </p:nvSpPr>
        <p:spPr>
          <a:xfrm>
            <a:off x="5469480" y="3666600"/>
            <a:ext cx="934920" cy="729000"/>
          </a:xfrm>
          <a:prstGeom prst="rect">
            <a:avLst/>
          </a:prstGeom>
          <a:solidFill>
            <a:srgbClr val="FF3300"/>
          </a:solidFill>
          <a:ln w="9360">
            <a:noFill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FF3300"/>
            </a:extrusionClr>
            <a:contourClr>
              <a:srgbClr val="FF33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Apparent</a:t>
            </a:r>
            <a:endParaRPr lang="en-US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Losses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212" name="CustomShape 7"/>
          <p:cNvSpPr/>
          <p:nvPr/>
        </p:nvSpPr>
        <p:spPr>
          <a:xfrm>
            <a:off x="5352480" y="2207520"/>
            <a:ext cx="934920" cy="583200"/>
          </a:xfrm>
          <a:prstGeom prst="rect">
            <a:avLst/>
          </a:prstGeom>
          <a:solidFill>
            <a:srgbClr val="0000FF"/>
          </a:solidFill>
          <a:ln w="9360">
            <a:noFill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0000FF"/>
            </a:extrusionClr>
            <a:contourClr>
              <a:srgbClr val="0000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Unbilled</a:t>
            </a:r>
            <a:endParaRPr lang="en-US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Authorized</a:t>
            </a:r>
            <a:endParaRPr lang="en-US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Consumption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213" name="CustomShape 8"/>
          <p:cNvSpPr/>
          <p:nvPr/>
        </p:nvSpPr>
        <p:spPr>
          <a:xfrm>
            <a:off x="7594200" y="3263760"/>
            <a:ext cx="603720" cy="2160360"/>
          </a:xfrm>
          <a:prstGeom prst="rect">
            <a:avLst/>
          </a:prstGeom>
          <a:gradFill>
            <a:gsLst>
              <a:gs pos="0">
                <a:srgbClr val="FF3300"/>
              </a:gs>
              <a:gs pos="100000">
                <a:srgbClr val="761800"/>
              </a:gs>
            </a:gsLst>
            <a:lin ang="0"/>
          </a:gradFill>
          <a:ln w="9360">
            <a:noFill/>
          </a:ln>
          <a:scene3d>
            <a:camera prst="legacyObliqueTopRight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FF3300"/>
            </a:extrusionClr>
            <a:contourClr>
              <a:srgbClr val="FF33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Non-</a:t>
            </a:r>
            <a:endParaRPr lang="en-US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Revenue</a:t>
            </a:r>
            <a:endParaRPr lang="en-US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Water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214" name="Picture 2"/>
          <p:cNvPicPr/>
          <p:nvPr/>
        </p:nvPicPr>
        <p:blipFill>
          <a:blip r:embed="rId2"/>
          <a:srcRect r="17052" b="29168"/>
          <a:stretch/>
        </p:blipFill>
        <p:spPr>
          <a:xfrm>
            <a:off x="6471000" y="1970280"/>
            <a:ext cx="837360" cy="964080"/>
          </a:xfrm>
          <a:prstGeom prst="rect">
            <a:avLst/>
          </a:prstGeom>
          <a:ln>
            <a:noFill/>
          </a:ln>
        </p:spPr>
      </p:pic>
      <p:pic>
        <p:nvPicPr>
          <p:cNvPr id="215" name="Picture 4"/>
          <p:cNvPicPr/>
          <p:nvPr/>
        </p:nvPicPr>
        <p:blipFill>
          <a:blip r:embed="rId3"/>
          <a:stretch/>
        </p:blipFill>
        <p:spPr>
          <a:xfrm>
            <a:off x="6531840" y="3558600"/>
            <a:ext cx="871560" cy="889920"/>
          </a:xfrm>
          <a:prstGeom prst="rect">
            <a:avLst/>
          </a:prstGeom>
          <a:ln>
            <a:noFill/>
          </a:ln>
        </p:spPr>
      </p:pic>
      <p:pic>
        <p:nvPicPr>
          <p:cNvPr id="216" name="Picture 6"/>
          <p:cNvPicPr/>
          <p:nvPr/>
        </p:nvPicPr>
        <p:blipFill>
          <a:blip r:embed="rId4"/>
          <a:stretch/>
        </p:blipFill>
        <p:spPr>
          <a:xfrm>
            <a:off x="6288480" y="5128560"/>
            <a:ext cx="819360" cy="1027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Apparent Losses - Unbilled unmetered Consumption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218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A93368E8-C76C-4151-AE2C-A31986CB892C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16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219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lnSpcReduction="10000"/>
          </a:bodyPr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Water delivered to customers that do not pay for water service; Fire suppression</a:t>
            </a:r>
            <a:endParaRPr lang="en-US" sz="29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Required Data: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Estimates of volume used for fire services (annual &amp; monthly)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Estimates of volume supplied to customers (annual &amp; monthly)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Operational Flushing volumes if not metered (annual &amp; monthly)</a:t>
            </a:r>
            <a:endParaRPr lang="en-US" sz="26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Data issues: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Estimates, not known data</a:t>
            </a:r>
            <a:endParaRPr lang="en-US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Apparent Losses - Unauthorized Consumption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221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EE5D8972-C855-4906-A4C7-57168331DF2E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17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222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Includes water that is taken against the policies of the water utility (Illegal connections, open bypasses, misuse of fire hydrants, theft)</a:t>
            </a:r>
            <a:endParaRPr lang="en-US" sz="29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Required data: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Examine occurrences of unauthorized consumption, obtain quantities.</a:t>
            </a:r>
            <a:endParaRPr lang="en-US" sz="26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Data issues: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Estimates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Poor records for basis of estimating</a:t>
            </a: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Apparent Losses - Customer metering &amp; data inaccuracies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224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1BC9197F-7981-4A2F-9A00-ECD1FED0A50B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18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225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Customer meter considerations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Meter age?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Testing/calibration policy?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Replacement policy?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Is the meter the right meter for the job?</a:t>
            </a:r>
            <a:endParaRPr lang="en-US" sz="26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Required Data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Average customer meter inaccuracy (%), weighted by meter size if available (annual)\</a:t>
            </a:r>
            <a:endParaRPr lang="en-US" sz="26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Data issues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Data trancription</a:t>
            </a: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Real Losses - Leakage on Mains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227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13A08A78-2F0D-440D-88BA-A9242A9635A5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19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228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Leakage at joints or along pipe sections of distribution main</a:t>
            </a:r>
            <a:endParaRPr lang="en-US" sz="29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Required data: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Estimates of </a:t>
            </a:r>
            <a:endParaRPr lang="en-US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	leakage</a:t>
            </a:r>
            <a:endParaRPr lang="en-US" sz="26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Data Issues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Estimates, data</a:t>
            </a:r>
            <a:endParaRPr lang="en-US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	transcription</a:t>
            </a:r>
            <a:endParaRPr lang="en-US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600" b="0" strike="noStrike" spc="-1">
              <a:latin typeface="Arial"/>
            </a:endParaRPr>
          </a:p>
        </p:txBody>
      </p:sp>
      <p:pic>
        <p:nvPicPr>
          <p:cNvPr id="229" name="Picture 3"/>
          <p:cNvPicPr/>
          <p:nvPr/>
        </p:nvPicPr>
        <p:blipFill>
          <a:blip r:embed="rId2"/>
          <a:stretch/>
        </p:blipFill>
        <p:spPr>
          <a:xfrm>
            <a:off x="3733200" y="2133720"/>
            <a:ext cx="5024520" cy="24699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0" name="Picture 6"/>
          <p:cNvPicPr/>
          <p:nvPr/>
        </p:nvPicPr>
        <p:blipFill>
          <a:blip r:embed="rId3"/>
          <a:stretch/>
        </p:blipFill>
        <p:spPr>
          <a:xfrm>
            <a:off x="3791880" y="4263840"/>
            <a:ext cx="4965480" cy="1145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What we will learn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139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53F03478-1541-471A-8CEB-6F028BE852AC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2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140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What is a Water Audit?</a:t>
            </a:r>
            <a:endParaRPr lang="en-US" sz="29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What are the Benefits to annual water audits?</a:t>
            </a:r>
            <a:endParaRPr lang="en-US" sz="29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What triggers voluntary &amp; required water audits?</a:t>
            </a:r>
            <a:endParaRPr lang="en-US" sz="29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How to conduct a water audit using AWWA M36 software</a:t>
            </a:r>
            <a:endParaRPr lang="en-US" sz="29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How to interpret and report data validity</a:t>
            </a:r>
            <a:endParaRPr lang="en-US" sz="29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How to interpret audit results – Volumes and Values</a:t>
            </a:r>
            <a:endParaRPr lang="en-US" sz="29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How to interpret results from AWWA M36 software</a:t>
            </a:r>
            <a:endParaRPr lang="en-US" sz="29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How to use results to implement corrective actions</a:t>
            </a:r>
            <a:endParaRPr lang="en-US" sz="29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Real Losses - Leakage along service lines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232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4EA0E9EA-4439-4D39-91A2-316D73A9FC2B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20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233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Leakage along service connection lines</a:t>
            </a:r>
            <a:endParaRPr lang="en-US" sz="29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Data requirements: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Estimated average loss on service connection between distribution main and customer meter, multiplied by amount of connections 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Average length of service line</a:t>
            </a:r>
            <a:endParaRPr lang="en-US" sz="26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Data issues: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Estimation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Data not routinely collected</a:t>
            </a: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Real Losses - Leakage &amp; overflow at storage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235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D26E9FE4-9313-4779-BAE5-1B49B4E3EF36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21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236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Leakage from storage facilities due to: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Overflow (check SCADA/pressure switches to control pump)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Inadequate facility walls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Inadequate facility foundation</a:t>
            </a:r>
            <a:endParaRPr lang="en-US" sz="26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Data requirements: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Estimated volume lost from storage leakage (annual)</a:t>
            </a:r>
            <a:endParaRPr lang="en-US" sz="26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Data issues: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Estimates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Data not routinely collected</a:t>
            </a: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Meter Inaccuracy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238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31187231-8941-4095-B914-11F730811778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22</a:t>
            </a:fld>
            <a:endParaRPr lang="en-US" sz="1400" b="0" strike="noStrike" spc="-1">
              <a:latin typeface="Arial"/>
            </a:endParaRPr>
          </a:p>
        </p:txBody>
      </p:sp>
      <p:pic>
        <p:nvPicPr>
          <p:cNvPr id="239" name="Content Placeholder 4"/>
          <p:cNvPicPr/>
          <p:nvPr/>
        </p:nvPicPr>
        <p:blipFill>
          <a:blip r:embed="rId2"/>
          <a:srcRect l="13013" t="52194" r="54451" b="29288"/>
          <a:stretch/>
        </p:blipFill>
        <p:spPr>
          <a:xfrm>
            <a:off x="1219320" y="1531800"/>
            <a:ext cx="6780600" cy="4972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Meter Inaccuracy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241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1864EC1F-C7AB-4EB4-A5B4-6FE05B7E43BC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23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242" name="Line 3"/>
          <p:cNvSpPr/>
          <p:nvPr/>
        </p:nvSpPr>
        <p:spPr>
          <a:xfrm>
            <a:off x="603000" y="5325840"/>
            <a:ext cx="5082840" cy="360"/>
          </a:xfrm>
          <a:prstGeom prst="line">
            <a:avLst/>
          </a:prstGeom>
          <a:ln w="50760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43" name="Picture 11"/>
          <p:cNvPicPr/>
          <p:nvPr/>
        </p:nvPicPr>
        <p:blipFill>
          <a:blip r:embed="rId2"/>
          <a:stretch/>
        </p:blipFill>
        <p:spPr>
          <a:xfrm>
            <a:off x="533520" y="1496520"/>
            <a:ext cx="5427360" cy="3328200"/>
          </a:xfrm>
          <a:prstGeom prst="rect">
            <a:avLst/>
          </a:prstGeom>
          <a:ln>
            <a:noFill/>
          </a:ln>
        </p:spPr>
      </p:pic>
      <p:sp>
        <p:nvSpPr>
          <p:cNvPr id="244" name="CustomShape 4"/>
          <p:cNvSpPr/>
          <p:nvPr/>
        </p:nvSpPr>
        <p:spPr>
          <a:xfrm>
            <a:off x="2204640" y="2915280"/>
            <a:ext cx="416880" cy="126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bg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5" name="CustomShape 5"/>
          <p:cNvSpPr/>
          <p:nvPr/>
        </p:nvSpPr>
        <p:spPr>
          <a:xfrm flipV="1">
            <a:off x="4030920" y="1549800"/>
            <a:ext cx="162720" cy="525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bg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6" name="CustomShape 6"/>
          <p:cNvSpPr/>
          <p:nvPr/>
        </p:nvSpPr>
        <p:spPr>
          <a:xfrm>
            <a:off x="1139760" y="2574360"/>
            <a:ext cx="1739520" cy="63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8” Propeller Meter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47" name="CustomShape 7"/>
          <p:cNvSpPr/>
          <p:nvPr/>
        </p:nvSpPr>
        <p:spPr>
          <a:xfrm>
            <a:off x="3272400" y="3655080"/>
            <a:ext cx="1670040" cy="363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Check Valve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48" name="CustomShape 8"/>
          <p:cNvSpPr/>
          <p:nvPr/>
        </p:nvSpPr>
        <p:spPr>
          <a:xfrm>
            <a:off x="4638600" y="3237120"/>
            <a:ext cx="132192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FFFFFF"/>
                </a:solidFill>
                <a:latin typeface="Arial"/>
                <a:ea typeface="DejaVu Sans"/>
              </a:rPr>
              <a:t>Well Pump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249" name="CustomShape 9"/>
          <p:cNvSpPr/>
          <p:nvPr/>
        </p:nvSpPr>
        <p:spPr>
          <a:xfrm flipH="1" flipV="1">
            <a:off x="5158080" y="2706120"/>
            <a:ext cx="94680" cy="593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bg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0" name="Line 10"/>
          <p:cNvSpPr/>
          <p:nvPr/>
        </p:nvSpPr>
        <p:spPr>
          <a:xfrm flipV="1">
            <a:off x="603000" y="5858280"/>
            <a:ext cx="5082840" cy="24840"/>
          </a:xfrm>
          <a:prstGeom prst="line">
            <a:avLst/>
          </a:prstGeom>
          <a:ln w="50760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1" name="CustomShape 11"/>
          <p:cNvSpPr/>
          <p:nvPr/>
        </p:nvSpPr>
        <p:spPr>
          <a:xfrm>
            <a:off x="5825520" y="5047560"/>
            <a:ext cx="834480" cy="13824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2" name="CustomShape 12"/>
          <p:cNvSpPr/>
          <p:nvPr/>
        </p:nvSpPr>
        <p:spPr>
          <a:xfrm rot="19911000">
            <a:off x="5756040" y="5424840"/>
            <a:ext cx="921600" cy="39600"/>
          </a:xfrm>
          <a:prstGeom prst="rect">
            <a:avLst/>
          </a:prstGeom>
          <a:noFill/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3" name="CustomShape 13"/>
          <p:cNvSpPr/>
          <p:nvPr/>
        </p:nvSpPr>
        <p:spPr>
          <a:xfrm>
            <a:off x="6517440" y="5186880"/>
            <a:ext cx="141120" cy="138240"/>
          </a:xfrm>
          <a:prstGeom prst="ellipse">
            <a:avLst/>
          </a:prstGeom>
          <a:noFill/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4" name="CustomShape 14"/>
          <p:cNvSpPr/>
          <p:nvPr/>
        </p:nvSpPr>
        <p:spPr>
          <a:xfrm>
            <a:off x="5686200" y="5186880"/>
            <a:ext cx="1113120" cy="834480"/>
          </a:xfrm>
          <a:prstGeom prst="roundRect">
            <a:avLst>
              <a:gd name="adj" fmla="val 16667"/>
            </a:avLst>
          </a:prstGeom>
          <a:noFill/>
          <a:ln w="31680">
            <a:solidFill>
              <a:schemeClr val="tx1">
                <a:lumMod val="50000"/>
                <a:lumOff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5" name="Line 15"/>
          <p:cNvSpPr/>
          <p:nvPr/>
        </p:nvSpPr>
        <p:spPr>
          <a:xfrm>
            <a:off x="6800040" y="5325840"/>
            <a:ext cx="1253160" cy="2880"/>
          </a:xfrm>
          <a:prstGeom prst="line">
            <a:avLst/>
          </a:prstGeom>
          <a:ln w="50760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6" name="Line 16"/>
          <p:cNvSpPr/>
          <p:nvPr/>
        </p:nvSpPr>
        <p:spPr>
          <a:xfrm>
            <a:off x="6800040" y="5858280"/>
            <a:ext cx="1253160" cy="360"/>
          </a:xfrm>
          <a:prstGeom prst="line">
            <a:avLst/>
          </a:prstGeom>
          <a:ln w="50760">
            <a:solidFill>
              <a:schemeClr val="bg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7" name="CustomShape 17"/>
          <p:cNvSpPr/>
          <p:nvPr/>
        </p:nvSpPr>
        <p:spPr>
          <a:xfrm>
            <a:off x="1392120" y="5272560"/>
            <a:ext cx="1565640" cy="647280"/>
          </a:xfrm>
          <a:prstGeom prst="rect">
            <a:avLst/>
          </a:prstGeom>
          <a:noFill/>
          <a:ln w="38160">
            <a:solidFill>
              <a:schemeClr val="bg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8" name="CustomShape 18"/>
          <p:cNvSpPr/>
          <p:nvPr/>
        </p:nvSpPr>
        <p:spPr>
          <a:xfrm>
            <a:off x="1508400" y="4795200"/>
            <a:ext cx="347040" cy="277560"/>
          </a:xfrm>
          <a:prstGeom prst="flowChartMagneticDisk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9" name="Line 19"/>
          <p:cNvSpPr/>
          <p:nvPr/>
        </p:nvSpPr>
        <p:spPr>
          <a:xfrm>
            <a:off x="1682280" y="5073480"/>
            <a:ext cx="8640" cy="531000"/>
          </a:xfrm>
          <a:prstGeom prst="line">
            <a:avLst/>
          </a:prstGeom>
          <a:ln w="76320">
            <a:solidFill>
              <a:schemeClr val="tx1">
                <a:lumMod val="50000"/>
                <a:lumOff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0" name="Line 20"/>
          <p:cNvSpPr/>
          <p:nvPr/>
        </p:nvSpPr>
        <p:spPr>
          <a:xfrm flipV="1">
            <a:off x="1682280" y="5592960"/>
            <a:ext cx="661320" cy="11520"/>
          </a:xfrm>
          <a:prstGeom prst="line">
            <a:avLst/>
          </a:prstGeom>
          <a:ln w="50760">
            <a:solidFill>
              <a:schemeClr val="tx1">
                <a:lumMod val="50000"/>
                <a:lumOff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1" name="CustomShape 21"/>
          <p:cNvSpPr/>
          <p:nvPr/>
        </p:nvSpPr>
        <p:spPr>
          <a:xfrm rot="5400000">
            <a:off x="1874880" y="5315760"/>
            <a:ext cx="361440" cy="576360"/>
          </a:xfrm>
          <a:prstGeom prst="flowChartExtract">
            <a:avLst/>
          </a:prstGeom>
          <a:solidFill>
            <a:srgbClr val="C00000">
              <a:alpha val="12000"/>
            </a:srgbClr>
          </a:solidFill>
          <a:ln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2" name="CustomShape 22"/>
          <p:cNvSpPr/>
          <p:nvPr/>
        </p:nvSpPr>
        <p:spPr>
          <a:xfrm>
            <a:off x="1527120" y="5086800"/>
            <a:ext cx="328320" cy="226800"/>
          </a:xfrm>
          <a:prstGeom prst="rect">
            <a:avLst/>
          </a:prstGeom>
          <a:noFill/>
          <a:ln w="38160">
            <a:solidFill>
              <a:schemeClr val="tx1">
                <a:lumMod val="50000"/>
                <a:lumOff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3" name="CustomShape 23"/>
          <p:cNvSpPr/>
          <p:nvPr/>
        </p:nvSpPr>
        <p:spPr>
          <a:xfrm flipH="1">
            <a:off x="6798600" y="5416200"/>
            <a:ext cx="1252440" cy="6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2320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4" name="CustomShape 24"/>
          <p:cNvSpPr/>
          <p:nvPr/>
        </p:nvSpPr>
        <p:spPr>
          <a:xfrm flipH="1">
            <a:off x="6516720" y="5535000"/>
            <a:ext cx="15350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5" name="CustomShape 25"/>
          <p:cNvSpPr/>
          <p:nvPr/>
        </p:nvSpPr>
        <p:spPr>
          <a:xfrm flipH="1" flipV="1">
            <a:off x="6242400" y="5672880"/>
            <a:ext cx="1809360" cy="14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47520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6" name="CustomShape 26"/>
          <p:cNvSpPr/>
          <p:nvPr/>
        </p:nvSpPr>
        <p:spPr>
          <a:xfrm flipH="1" flipV="1">
            <a:off x="5890680" y="5793120"/>
            <a:ext cx="2160360" cy="3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7" name="CustomShape 27"/>
          <p:cNvSpPr/>
          <p:nvPr/>
        </p:nvSpPr>
        <p:spPr>
          <a:xfrm flipH="1">
            <a:off x="2064600" y="5719320"/>
            <a:ext cx="3480480" cy="69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8" name="CustomShape 28"/>
          <p:cNvSpPr/>
          <p:nvPr/>
        </p:nvSpPr>
        <p:spPr>
          <a:xfrm flipH="1" flipV="1">
            <a:off x="2554200" y="5405760"/>
            <a:ext cx="2963880" cy="196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9" name="CustomShape 29"/>
          <p:cNvSpPr/>
          <p:nvPr/>
        </p:nvSpPr>
        <p:spPr>
          <a:xfrm>
            <a:off x="4429800" y="3993120"/>
            <a:ext cx="1229040" cy="1095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bg1"/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0" name="CustomShape 30"/>
          <p:cNvSpPr/>
          <p:nvPr/>
        </p:nvSpPr>
        <p:spPr>
          <a:xfrm>
            <a:off x="1598040" y="3161880"/>
            <a:ext cx="576360" cy="2080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chemeClr val="tx1"/>
            </a:solidFill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1" name="CustomShape 31"/>
          <p:cNvSpPr/>
          <p:nvPr/>
        </p:nvSpPr>
        <p:spPr>
          <a:xfrm flipH="1" flipV="1">
            <a:off x="2469960" y="5592960"/>
            <a:ext cx="3040920" cy="77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2" name="CustomShape 32"/>
          <p:cNvSpPr/>
          <p:nvPr/>
        </p:nvSpPr>
        <p:spPr>
          <a:xfrm>
            <a:off x="5980320" y="2539440"/>
            <a:ext cx="2629080" cy="118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Accuracy results from MFR test bench: 99.5%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273" name="CustomShape 33"/>
          <p:cNvSpPr/>
          <p:nvPr/>
        </p:nvSpPr>
        <p:spPr>
          <a:xfrm>
            <a:off x="5980320" y="3441240"/>
            <a:ext cx="2490120" cy="91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Accuracy results from in-situ test:  142.2%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74" name="CustomShape 34"/>
          <p:cNvSpPr/>
          <p:nvPr/>
        </p:nvSpPr>
        <p:spPr>
          <a:xfrm>
            <a:off x="1912680" y="6604920"/>
            <a:ext cx="1459080" cy="27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Courtesy MESCO</a:t>
            </a:r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Benefits of completing annual audits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276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317BEFE1-6012-42ED-A9E8-9591BF993331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24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277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Increased knowledge of water system</a:t>
            </a:r>
            <a:endParaRPr lang="en-US" sz="29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Metric to determine areas to focus to improve overall system performance</a:t>
            </a:r>
            <a:endParaRPr lang="en-US" sz="29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Improved future asset and maintenance project planning</a:t>
            </a:r>
            <a:endParaRPr lang="en-US" sz="29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Streamline billing &amp; operations</a:t>
            </a:r>
            <a:endParaRPr lang="en-US" sz="29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lang="en-US" sz="29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lang="en-US" sz="29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Why should our PWS do a Water Loss Audit? 1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279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F6419739-9A5E-4994-8DE9-5A446D7907DF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25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280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lnSpcReduction="10000"/>
          </a:bodyPr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Water Resources Management Concerns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Only water needed for usage is withdrawn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Limit need for additional water resources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Ease water restrictions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Serve additional customers without expanding source</a:t>
            </a:r>
            <a:endParaRPr lang="en-US" sz="26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Financial Concerns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Recover revenue from customers that have been underpaying, or not paying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Reduce operational costs for pumping, chemical treatment and maintenance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Reduce liability</a:t>
            </a: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Why should our PWS do a Water Loss Audit? 2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282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568C7B96-694A-42AA-9033-432ABCABD6DC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26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283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Operational Concerns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Increased knowledge of distribution system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Basis for optimized operations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Safeguard public health and safety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Improved public relations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Reduced disruption to customers</a:t>
            </a:r>
            <a:endParaRPr lang="en-US" sz="26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System Integrity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Improved data integrity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Review of customer billing practices and procedures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Prevention of contamination</a:t>
            </a:r>
            <a:endParaRPr lang="en-US" sz="2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Voluntary Triggers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285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3B94C7CD-EB3E-4FA2-9FBC-E9A3429BDD40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27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PWS suspects major water loss and:	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Wants to physically look for leaks (post-holing)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Wants to request public funding for distribution system rehabilitation 	</a:t>
            </a:r>
            <a:endParaRPr lang="en-US" sz="26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DWB/SWEFC can provide assistance completing water audit</a:t>
            </a:r>
            <a:endParaRPr lang="en-US" sz="29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Required Triggers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288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F3E4B02D-CC7A-4993-BBCC-4E555E3AD15C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28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DWB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Enforcement, Case-by-case basis</a:t>
            </a:r>
            <a:endParaRPr lang="en-US" sz="26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NMOSE 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Water Conservation Planning Guide for Public Water Suppliers</a:t>
            </a: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How to Conduct Audit using AWWA M36 software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291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216603A1-D136-4434-B7B1-907CC86A145F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29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292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Acknowledgements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DE517F40-0FC7-46A6-8FD6-5CF97C0BE0CA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3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143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Majority of original content developed by Cavanaugh &amp; Associates and SWEFC under contract to NMED-DWB</a:t>
            </a:r>
            <a:endParaRPr lang="en-US" sz="29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Further content added by DWB Technical Services staff: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Michael Peterson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Peter Nathanson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Brian Barrick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Martin Torres</a:t>
            </a: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What information do we need to complete a water audit? (1 of 4)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294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B9FC2C76-57F5-42DE-B085-7A9C4CA1B1E1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30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295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Master/Source Meter volumes (annual &amp; monthly)</a:t>
            </a:r>
            <a:endParaRPr lang="en-US" sz="2900" b="0" strike="noStrike" spc="-1">
              <a:latin typeface="Arial"/>
            </a:endParaRPr>
          </a:p>
          <a:p>
            <a:pPr marL="834480" lvl="1" indent="-51336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Include master meters for bulk purchase or wholesale</a:t>
            </a:r>
            <a:endParaRPr lang="en-US" sz="26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Customer meter data (annual &amp; monthly)</a:t>
            </a:r>
            <a:endParaRPr lang="en-US" sz="2900" b="0" strike="noStrike" spc="-1">
              <a:latin typeface="Arial"/>
            </a:endParaRPr>
          </a:p>
          <a:p>
            <a:pPr marL="834480" lvl="1" indent="-51336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Volume of water sold @ retail rate</a:t>
            </a:r>
            <a:endParaRPr lang="en-US" sz="2600" b="0" strike="noStrike" spc="-1">
              <a:latin typeface="Arial"/>
            </a:endParaRPr>
          </a:p>
          <a:p>
            <a:pPr marL="834480" lvl="1" indent="-51336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Volume of water sold @ wholesale rate</a:t>
            </a:r>
            <a:endParaRPr lang="en-US" sz="26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List of unbilled customers (metered &amp; non-metered), Number of active &amp; inactive service connections	</a:t>
            </a:r>
            <a:endParaRPr lang="en-US" sz="29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What information do we need to complete a water audit? (2 of 4)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297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577E53D8-48AB-4A45-AAA9-777A650DBE22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31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298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Rate Structure</a:t>
            </a:r>
            <a:endParaRPr lang="en-US" sz="2900" b="0" strike="noStrike" spc="-1">
              <a:latin typeface="Arial"/>
            </a:endParaRPr>
          </a:p>
          <a:p>
            <a:pPr marL="834480" lvl="1" indent="-51336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Volume of water sold @ retail rate</a:t>
            </a:r>
            <a:endParaRPr lang="en-US" sz="2600" b="0" strike="noStrike" spc="-1">
              <a:latin typeface="Arial"/>
            </a:endParaRPr>
          </a:p>
          <a:p>
            <a:pPr marL="834480" lvl="1" indent="-51336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Volume of water sold @ wholesale rate</a:t>
            </a:r>
            <a:endParaRPr lang="en-US" sz="26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Total annual cost of operating water system (salaries, vehicles, maintenance, power, chemicals, etc.)</a:t>
            </a:r>
            <a:endParaRPr lang="en-US" sz="29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Total annual cost for power and chemicals for water production/purification/disinfection</a:t>
            </a:r>
            <a:endParaRPr lang="en-US" sz="29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Total length of distribution mains</a:t>
            </a:r>
            <a:endParaRPr lang="en-US" sz="29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CustomShape 1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DEDFF097-D379-427B-A948-7EB50255DA6A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32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300" name="CustomShape 2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Occurrence of leaks (annual &amp; monthly)</a:t>
            </a:r>
            <a:endParaRPr lang="en-US" sz="29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Source/Master Meter info: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Age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Date of last calibration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Calibration records if available</a:t>
            </a:r>
            <a:endParaRPr lang="en-US" sz="26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Customer Meter info: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Average age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Testing/replacement policy</a:t>
            </a:r>
            <a:endParaRPr lang="en-US" sz="2600" b="0" strike="noStrike" spc="-1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What information do we need to complete a water audit? (3 of 4)</a:t>
            </a:r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What information do we need to complete a water audit? (4 of 4)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303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608C0CC3-525A-4D53-8719-120B2D53E4C4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33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Policies/Procedures for:	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Source meters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Customer meters,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Meter replacement policy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Operational policies 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Financial &amp; recordkeeping</a:t>
            </a:r>
            <a:endParaRPr lang="en-US" sz="26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Normal practices relating to flushing for operators, fire hydrant flushing, fire suppression logs.</a:t>
            </a:r>
            <a:endParaRPr lang="en-US" sz="29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AWWA Free Water Loss Audit Software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306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A98E5DE2-833B-4542-8FDC-97F7A8231556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34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307" name="CustomShape 3"/>
          <p:cNvSpPr/>
          <p:nvPr/>
        </p:nvSpPr>
        <p:spPr>
          <a:xfrm>
            <a:off x="612720" y="1600200"/>
            <a:ext cx="4034520" cy="443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lnSpcReduction="10000"/>
          </a:bodyPr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Standard Data Collection tool in North America</a:t>
            </a:r>
            <a:endParaRPr lang="en-US" sz="29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Inputs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13 volume inputs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5 system attribute inputs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3 cost inputs</a:t>
            </a:r>
            <a:endParaRPr lang="en-US" sz="26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After Default or n/a’s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10-12 inputs to actually deal with</a:t>
            </a:r>
            <a:endParaRPr lang="en-US" sz="2600" b="0" strike="noStrike" spc="-1">
              <a:latin typeface="Arial"/>
            </a:endParaRPr>
          </a:p>
        </p:txBody>
      </p:sp>
      <p:sp>
        <p:nvSpPr>
          <p:cNvPr id="308" name="CustomShape 4"/>
          <p:cNvSpPr/>
          <p:nvPr/>
        </p:nvSpPr>
        <p:spPr>
          <a:xfrm>
            <a:off x="266760" y="5934600"/>
            <a:ext cx="6780600" cy="91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https://www.awwa.org/home/awwa-news-details/articleid/2641/awwa-free-water-audit-software-version-5-0-now-available.aspx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309" name="Picture 308"/>
          <p:cNvPicPr/>
          <p:nvPr/>
        </p:nvPicPr>
        <p:blipFill>
          <a:blip r:embed="rId2"/>
          <a:stretch/>
        </p:blipFill>
        <p:spPr>
          <a:xfrm>
            <a:off x="4699080" y="1676520"/>
            <a:ext cx="4139640" cy="4609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Develop the inputs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311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05E36BE1-E90C-4098-A1EC-2EBCE9FBB1EA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35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312" name="CustomShape 3"/>
          <p:cNvSpPr/>
          <p:nvPr/>
        </p:nvSpPr>
        <p:spPr>
          <a:xfrm>
            <a:off x="612720" y="3962520"/>
            <a:ext cx="3729600" cy="258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Develop the input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Trace from production reports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Trace from meter testing reports</a:t>
            </a:r>
            <a:endParaRPr lang="en-US" sz="2600" b="0" strike="noStrike" spc="-1">
              <a:latin typeface="Arial"/>
            </a:endParaRPr>
          </a:p>
        </p:txBody>
      </p:sp>
      <p:pic>
        <p:nvPicPr>
          <p:cNvPr id="313" name="Picture 5"/>
          <p:cNvPicPr/>
          <p:nvPr/>
        </p:nvPicPr>
        <p:blipFill>
          <a:blip r:embed="rId2"/>
          <a:stretch/>
        </p:blipFill>
        <p:spPr>
          <a:xfrm>
            <a:off x="612720" y="1516680"/>
            <a:ext cx="7657920" cy="2276640"/>
          </a:xfrm>
          <a:prstGeom prst="rect">
            <a:avLst/>
          </a:prstGeom>
          <a:ln>
            <a:noFill/>
          </a:ln>
        </p:spPr>
      </p:pic>
      <p:sp>
        <p:nvSpPr>
          <p:cNvPr id="314" name="CustomShape 4"/>
          <p:cNvSpPr/>
          <p:nvPr/>
        </p:nvSpPr>
        <p:spPr>
          <a:xfrm>
            <a:off x="4267080" y="3962520"/>
            <a:ext cx="4497840" cy="4496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Data Validity</a:t>
            </a:r>
            <a:endParaRPr lang="en-US" sz="2900" b="0" strike="noStrike" spc="-1">
              <a:latin typeface="Arial"/>
            </a:endParaRPr>
          </a:p>
          <a:p>
            <a:pPr marL="777240" lvl="1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Look for missing/extra volumes</a:t>
            </a:r>
            <a:endParaRPr lang="en-US" sz="2600" b="0" strike="noStrike" spc="-1">
              <a:latin typeface="Arial"/>
            </a:endParaRPr>
          </a:p>
          <a:p>
            <a:pPr marL="777240" lvl="1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Mismatched timeframe</a:t>
            </a:r>
            <a:endParaRPr lang="en-US" sz="2600" b="0" strike="noStrike" spc="-1">
              <a:latin typeface="Arial"/>
            </a:endParaRPr>
          </a:p>
          <a:p>
            <a:pPr marL="777240" lvl="1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Error adjustment should be weighted average</a:t>
            </a:r>
            <a:endParaRPr lang="en-US" sz="2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Develop the inputs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316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0D586555-0AB4-46CF-9FC1-26C3828528DD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36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317" name="CustomShape 3"/>
          <p:cNvSpPr/>
          <p:nvPr/>
        </p:nvSpPr>
        <p:spPr>
          <a:xfrm>
            <a:off x="612720" y="3321720"/>
            <a:ext cx="3805920" cy="323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Data from: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Billing reports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Flushing tracker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Fire department tracker</a:t>
            </a:r>
            <a:endParaRPr lang="en-US" sz="2600" b="0" strike="noStrike" spc="-1">
              <a:latin typeface="Arial"/>
            </a:endParaRPr>
          </a:p>
        </p:txBody>
      </p:sp>
      <p:pic>
        <p:nvPicPr>
          <p:cNvPr id="318" name="Picture 4"/>
          <p:cNvPicPr/>
          <p:nvPr/>
        </p:nvPicPr>
        <p:blipFill>
          <a:blip r:embed="rId2"/>
          <a:stretch/>
        </p:blipFill>
        <p:spPr>
          <a:xfrm>
            <a:off x="44640" y="1516680"/>
            <a:ext cx="9098280" cy="1803960"/>
          </a:xfrm>
          <a:prstGeom prst="rect">
            <a:avLst/>
          </a:prstGeom>
          <a:ln>
            <a:noFill/>
          </a:ln>
        </p:spPr>
      </p:pic>
      <p:sp>
        <p:nvSpPr>
          <p:cNvPr id="319" name="CustomShape 4"/>
          <p:cNvSpPr/>
          <p:nvPr/>
        </p:nvSpPr>
        <p:spPr>
          <a:xfrm>
            <a:off x="4648320" y="3510360"/>
            <a:ext cx="3275640" cy="392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Data validity Issues</a:t>
            </a:r>
            <a:endParaRPr lang="en-US" sz="1800" b="0" strike="noStrike" spc="-1">
              <a:latin typeface="Arial"/>
            </a:endParaRPr>
          </a:p>
          <a:p>
            <a:pPr marL="743040" lvl="1" indent="-2847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Billing report inaccuracies</a:t>
            </a:r>
            <a:endParaRPr lang="en-US" sz="1800" b="0" strike="noStrike" spc="-1">
              <a:latin typeface="Arial"/>
            </a:endParaRPr>
          </a:p>
          <a:p>
            <a:pPr marL="743040" lvl="1" indent="-2847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Double counting Water Exported in Billed Metered</a:t>
            </a:r>
            <a:endParaRPr lang="en-US" sz="1800" b="0" strike="noStrike" spc="-1">
              <a:latin typeface="Arial"/>
            </a:endParaRPr>
          </a:p>
          <a:p>
            <a:pPr marL="743040" lvl="1" indent="-2847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Double counting Unbilled Metered consumption in Billed Metered Consumption</a:t>
            </a:r>
            <a:endParaRPr lang="en-US" sz="1800" b="0" strike="noStrike" spc="-1">
              <a:latin typeface="Arial"/>
            </a:endParaRPr>
          </a:p>
          <a:p>
            <a:pPr marL="743040" lvl="1" indent="-2847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Including leaks/breaks in Unbilled Unmetered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Develop the inputs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321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FBBB302B-2CD1-400E-9A64-ADA6089680B5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37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649080" y="3276720"/>
            <a:ext cx="3845520" cy="32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Data from: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Billing/usage reports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Customer Meter calibration records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Approximate from meter system, age/condition</a:t>
            </a:r>
            <a:endParaRPr lang="en-US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600" b="0" strike="noStrike" spc="-1">
              <a:latin typeface="Arial"/>
            </a:endParaRPr>
          </a:p>
        </p:txBody>
      </p:sp>
      <p:pic>
        <p:nvPicPr>
          <p:cNvPr id="323" name="Picture 4"/>
          <p:cNvPicPr/>
          <p:nvPr/>
        </p:nvPicPr>
        <p:blipFill>
          <a:blip r:embed="rId2"/>
          <a:stretch/>
        </p:blipFill>
        <p:spPr>
          <a:xfrm>
            <a:off x="0" y="1582920"/>
            <a:ext cx="9142920" cy="1328760"/>
          </a:xfrm>
          <a:prstGeom prst="rect">
            <a:avLst/>
          </a:prstGeom>
          <a:ln>
            <a:noFill/>
          </a:ln>
        </p:spPr>
      </p:pic>
      <p:sp>
        <p:nvSpPr>
          <p:cNvPr id="324" name="CustomShape 4"/>
          <p:cNvSpPr/>
          <p:nvPr/>
        </p:nvSpPr>
        <p:spPr>
          <a:xfrm>
            <a:off x="4572000" y="3352680"/>
            <a:ext cx="3427920" cy="322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Data Validity Issues</a:t>
            </a:r>
            <a:endParaRPr lang="en-US" sz="2900" b="0" strike="noStrike" spc="-1">
              <a:latin typeface="Arial"/>
            </a:endParaRPr>
          </a:p>
          <a:p>
            <a:pPr marL="743040" lvl="1" indent="-2847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Customer meter calibration not always known, estimates</a:t>
            </a:r>
            <a:endParaRPr lang="en-US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Develop the inputs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326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CEA5B78A-756F-4848-9EF6-B37022C55055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38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327" name="CustomShape 3"/>
          <p:cNvSpPr/>
          <p:nvPr/>
        </p:nvSpPr>
        <p:spPr>
          <a:xfrm>
            <a:off x="612720" y="3352680"/>
            <a:ext cx="3805920" cy="319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Data from: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System maps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Billing system/ database</a:t>
            </a:r>
            <a:endParaRPr lang="en-US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600" b="0" strike="noStrike" spc="-1">
              <a:latin typeface="Arial"/>
            </a:endParaRPr>
          </a:p>
        </p:txBody>
      </p:sp>
      <p:pic>
        <p:nvPicPr>
          <p:cNvPr id="328" name="Picture 4"/>
          <p:cNvPicPr/>
          <p:nvPr/>
        </p:nvPicPr>
        <p:blipFill>
          <a:blip r:embed="rId2"/>
          <a:srcRect r="15045"/>
          <a:stretch/>
        </p:blipFill>
        <p:spPr>
          <a:xfrm>
            <a:off x="11520" y="1626840"/>
            <a:ext cx="9077760" cy="1695240"/>
          </a:xfrm>
          <a:prstGeom prst="rect">
            <a:avLst/>
          </a:prstGeom>
          <a:ln>
            <a:noFill/>
          </a:ln>
        </p:spPr>
      </p:pic>
      <p:sp>
        <p:nvSpPr>
          <p:cNvPr id="329" name="CustomShape 4"/>
          <p:cNvSpPr/>
          <p:nvPr/>
        </p:nvSpPr>
        <p:spPr>
          <a:xfrm>
            <a:off x="4191120" y="3581280"/>
            <a:ext cx="4647240" cy="369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6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Data Validity Issues</a:t>
            </a:r>
            <a:endParaRPr lang="en-US" sz="2900" b="0" strike="noStrike" spc="-1">
              <a:latin typeface="Arial"/>
            </a:endParaRPr>
          </a:p>
          <a:p>
            <a:pPr marL="914400" lvl="1" indent="-456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Include hydrant leads in Length of Mains</a:t>
            </a:r>
            <a:endParaRPr lang="en-US" sz="2600" b="0" strike="noStrike" spc="-1">
              <a:latin typeface="Arial"/>
            </a:endParaRPr>
          </a:p>
          <a:p>
            <a:pPr marL="914400" lvl="1" indent="-456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Include inactive connections</a:t>
            </a:r>
            <a:endParaRPr lang="en-US" sz="2600" b="0" strike="noStrike" spc="-1">
              <a:latin typeface="Arial"/>
            </a:endParaRPr>
          </a:p>
          <a:p>
            <a:pPr marL="914400" lvl="1" indent="-456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Billing system reports customers, not connections</a:t>
            </a: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Develop the Inputs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331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B3700C28-81FE-40AA-8C64-AC95D1E96321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39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332" name="CustomShape 3"/>
          <p:cNvSpPr/>
          <p:nvPr/>
        </p:nvSpPr>
        <p:spPr>
          <a:xfrm>
            <a:off x="612720" y="3048120"/>
            <a:ext cx="4034520" cy="3504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2500" lnSpcReduction="20000"/>
          </a:bodyPr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Data from: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Operating budget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Rate structure</a:t>
            </a:r>
            <a:endParaRPr lang="en-US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6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Typical Ranges: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$2-$10/kgal for CRUC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$200 - $1000/MG for VPC (systems producing water)</a:t>
            </a:r>
            <a:endParaRPr lang="en-US" sz="2600" b="0" strike="noStrike" spc="-1">
              <a:latin typeface="Arial"/>
            </a:endParaRPr>
          </a:p>
        </p:txBody>
      </p:sp>
      <p:pic>
        <p:nvPicPr>
          <p:cNvPr id="333" name="Picture 4"/>
          <p:cNvPicPr/>
          <p:nvPr/>
        </p:nvPicPr>
        <p:blipFill>
          <a:blip r:embed="rId2"/>
          <a:srcRect t="442" r="13964"/>
          <a:stretch/>
        </p:blipFill>
        <p:spPr>
          <a:xfrm>
            <a:off x="-13680" y="1790640"/>
            <a:ext cx="9198000" cy="1008720"/>
          </a:xfrm>
          <a:prstGeom prst="rect">
            <a:avLst/>
          </a:prstGeom>
          <a:ln>
            <a:noFill/>
          </a:ln>
        </p:spPr>
      </p:pic>
      <p:sp>
        <p:nvSpPr>
          <p:cNvPr id="334" name="CustomShape 4"/>
          <p:cNvSpPr/>
          <p:nvPr/>
        </p:nvSpPr>
        <p:spPr>
          <a:xfrm>
            <a:off x="4648320" y="3113640"/>
            <a:ext cx="4113720" cy="426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6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Data Validity Issues</a:t>
            </a:r>
            <a:endParaRPr lang="en-US" sz="2900" b="0" strike="noStrike" spc="-1">
              <a:latin typeface="Arial"/>
            </a:endParaRPr>
          </a:p>
          <a:p>
            <a:pPr marL="914400" lvl="1" indent="-456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Don’t include wastewater costs if associated budget</a:t>
            </a:r>
            <a:endParaRPr lang="en-US" sz="2400" b="0" strike="noStrike" spc="-1">
              <a:latin typeface="Arial"/>
            </a:endParaRPr>
          </a:p>
          <a:p>
            <a:pPr marL="914400" lvl="1" indent="-456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Consider sewer rates in customer retail unit cost</a:t>
            </a:r>
            <a:endParaRPr lang="en-US" sz="2400" b="0" strike="noStrike" spc="-1">
              <a:latin typeface="Arial"/>
            </a:endParaRPr>
          </a:p>
          <a:p>
            <a:pPr marL="914400" lvl="1" indent="-456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Confusing units for variable production costs</a:t>
            </a:r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Old Terminology – no longer used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145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8D907DCE-DFEB-4B42-84DF-6AD396DB0D0B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4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146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Unaccounted For Water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Fails to segregate water loss into its components for effective management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Unreliable indicator of performance</a:t>
            </a:r>
            <a:endParaRPr lang="en-US" sz="26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Unaccounted for Water Percentage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&lt;10 % acceptable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10-15% needs attention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&gt; 15% needs immediate attention</a:t>
            </a:r>
            <a:endParaRPr lang="en-US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4400" b="1" strike="noStrike" spc="-1" dirty="0">
                <a:solidFill>
                  <a:srgbClr val="FF0000"/>
                </a:solidFill>
                <a:latin typeface="Tw Cen MT"/>
                <a:ea typeface="DejaVu Sans"/>
              </a:rPr>
              <a:t>How to conduct a Water </a:t>
            </a:r>
            <a:r>
              <a:rPr lang="en-US" sz="4400" b="1" strike="noStrike" spc="-1" dirty="0" smtClean="0">
                <a:solidFill>
                  <a:srgbClr val="FF0000"/>
                </a:solidFill>
                <a:latin typeface="Tw Cen MT"/>
                <a:ea typeface="DejaVu Sans"/>
              </a:rPr>
              <a:t>Audit - </a:t>
            </a:r>
            <a:r>
              <a:rPr lang="en-US" sz="4400" b="1" strike="noStrike" spc="-1" dirty="0">
                <a:solidFill>
                  <a:srgbClr val="FF0000"/>
                </a:solidFill>
                <a:latin typeface="Tw Cen MT"/>
                <a:ea typeface="DejaVu Sans"/>
              </a:rPr>
              <a:t>Activity 1</a:t>
            </a:r>
            <a:endParaRPr lang="en-US" sz="4400" b="0" strike="noStrike" spc="-1" dirty="0">
              <a:latin typeface="Arial"/>
            </a:endParaRPr>
          </a:p>
        </p:txBody>
      </p:sp>
      <p:sp>
        <p:nvSpPr>
          <p:cNvPr id="336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310005C6-5EFE-488E-8BF5-41AA498E829B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40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337" name="CustomShape 3"/>
          <p:cNvSpPr/>
          <p:nvPr/>
        </p:nvSpPr>
        <p:spPr>
          <a:xfrm>
            <a:off x="612720" y="1600200"/>
            <a:ext cx="7265898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 dirty="0" smtClean="0">
                <a:solidFill>
                  <a:srgbClr val="000000"/>
                </a:solidFill>
                <a:latin typeface="Tw Cen MT"/>
                <a:ea typeface="DejaVu Sans"/>
              </a:rPr>
              <a:t>Placeholder for Hands-On Activity #1</a:t>
            </a:r>
            <a:endParaRPr lang="en-US" sz="2900" b="0" strike="noStrike" spc="-1" dirty="0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 dirty="0" smtClean="0">
                <a:solidFill>
                  <a:srgbClr val="000000"/>
                </a:solidFill>
                <a:latin typeface="Tw Cen MT"/>
                <a:ea typeface="DejaVu Sans"/>
              </a:rPr>
              <a:t>download </a:t>
            </a:r>
            <a:r>
              <a:rPr lang="en-US" sz="2600" b="0" strike="noStrike" spc="-1" dirty="0">
                <a:solidFill>
                  <a:srgbClr val="000000"/>
                </a:solidFill>
                <a:latin typeface="Tw Cen MT"/>
                <a:ea typeface="DejaVu Sans"/>
              </a:rPr>
              <a:t>and run initial water </a:t>
            </a:r>
            <a:r>
              <a:rPr lang="en-US" sz="2600" b="0" strike="noStrike" spc="-1" dirty="0" smtClean="0">
                <a:solidFill>
                  <a:srgbClr val="000000"/>
                </a:solidFill>
                <a:latin typeface="Tw Cen MT"/>
                <a:ea typeface="DejaVu Sans"/>
              </a:rPr>
              <a:t>audit using Rockville WSC data</a:t>
            </a: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spc="-1" dirty="0" smtClean="0">
                <a:solidFill>
                  <a:srgbClr val="000000"/>
                </a:solidFill>
                <a:latin typeface="Tw Cen MT"/>
              </a:rPr>
              <a:t>Follow-up using your own system data</a:t>
            </a:r>
            <a:endParaRPr lang="en-US" sz="26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Data Validity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340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40C88C81-7912-40F9-AE59-B495CFFA387B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41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341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Data Grade Entry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343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3C89463C-B9DB-42B7-A571-CB664AB59A80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42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344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45" name="Picture 2"/>
          <p:cNvPicPr/>
          <p:nvPr/>
        </p:nvPicPr>
        <p:blipFill>
          <a:blip r:embed="rId2"/>
          <a:srcRect l="2487" t="25231" r="26684" b="6250"/>
          <a:stretch/>
        </p:blipFill>
        <p:spPr>
          <a:xfrm>
            <a:off x="74880" y="1674720"/>
            <a:ext cx="8963280" cy="4874760"/>
          </a:xfrm>
          <a:prstGeom prst="rect">
            <a:avLst/>
          </a:prstGeom>
          <a:ln w="9360">
            <a:noFill/>
          </a:ln>
        </p:spPr>
      </p:pic>
      <p:sp>
        <p:nvSpPr>
          <p:cNvPr id="346" name="CustomShape 4"/>
          <p:cNvSpPr/>
          <p:nvPr/>
        </p:nvSpPr>
        <p:spPr>
          <a:xfrm>
            <a:off x="3780000" y="3501000"/>
            <a:ext cx="574920" cy="358920"/>
          </a:xfrm>
          <a:prstGeom prst="ellipse">
            <a:avLst/>
          </a:prstGeom>
          <a:noFill/>
          <a:ln w="76320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7" name="CustomShape 5"/>
          <p:cNvSpPr/>
          <p:nvPr/>
        </p:nvSpPr>
        <p:spPr>
          <a:xfrm>
            <a:off x="3780000" y="4437000"/>
            <a:ext cx="574920" cy="862920"/>
          </a:xfrm>
          <a:prstGeom prst="ellipse">
            <a:avLst/>
          </a:prstGeom>
          <a:noFill/>
          <a:ln w="76320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8" name="CustomShape 6"/>
          <p:cNvSpPr/>
          <p:nvPr/>
        </p:nvSpPr>
        <p:spPr>
          <a:xfrm>
            <a:off x="4428000" y="3717000"/>
            <a:ext cx="1150920" cy="1150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C00000"/>
            </a:solidFill>
            <a:round/>
            <a:head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9" name="CustomShape 7"/>
          <p:cNvSpPr/>
          <p:nvPr/>
        </p:nvSpPr>
        <p:spPr>
          <a:xfrm>
            <a:off x="4356000" y="4869000"/>
            <a:ext cx="11509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C00000"/>
            </a:solidFill>
            <a:round/>
            <a:head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0" name="CustomShape 8"/>
          <p:cNvSpPr/>
          <p:nvPr/>
        </p:nvSpPr>
        <p:spPr>
          <a:xfrm>
            <a:off x="5652000" y="4293000"/>
            <a:ext cx="2375280" cy="143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4400" b="1" strike="noStrike" spc="-1">
                <a:solidFill>
                  <a:srgbClr val="C00000"/>
                </a:solidFill>
                <a:latin typeface="Tw Cen MT"/>
                <a:ea typeface="DejaVu Sans"/>
              </a:rPr>
              <a:t>Data Grades</a:t>
            </a:r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Data Grade Entry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352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20B4CADC-C457-4C08-A676-FB9513078C79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43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353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54" name="Picture 3"/>
          <p:cNvPicPr/>
          <p:nvPr/>
        </p:nvPicPr>
        <p:blipFill>
          <a:blip r:embed="rId2"/>
          <a:srcRect l="2404" t="26388" r="31199" b="9641"/>
          <a:stretch/>
        </p:blipFill>
        <p:spPr>
          <a:xfrm>
            <a:off x="179640" y="1628640"/>
            <a:ext cx="8640000" cy="4679280"/>
          </a:xfrm>
          <a:prstGeom prst="rect">
            <a:avLst/>
          </a:prstGeom>
          <a:ln w="9360">
            <a:noFill/>
          </a:ln>
        </p:spPr>
      </p:pic>
      <p:sp>
        <p:nvSpPr>
          <p:cNvPr id="355" name="CustomShape 4"/>
          <p:cNvSpPr/>
          <p:nvPr/>
        </p:nvSpPr>
        <p:spPr>
          <a:xfrm>
            <a:off x="6300360" y="4365000"/>
            <a:ext cx="214920" cy="430920"/>
          </a:xfrm>
          <a:prstGeom prst="ellipse">
            <a:avLst/>
          </a:prstGeom>
          <a:noFill/>
          <a:ln w="76320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6" name="CustomShape 5"/>
          <p:cNvSpPr/>
          <p:nvPr/>
        </p:nvSpPr>
        <p:spPr>
          <a:xfrm flipV="1">
            <a:off x="2915640" y="2781720"/>
            <a:ext cx="3383280" cy="574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C0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7" name="CustomShape 6"/>
          <p:cNvSpPr/>
          <p:nvPr/>
        </p:nvSpPr>
        <p:spPr>
          <a:xfrm>
            <a:off x="683640" y="4293000"/>
            <a:ext cx="2879280" cy="1552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C00000"/>
                </a:solidFill>
                <a:latin typeface="Tw Cen MT"/>
                <a:ea typeface="DejaVu Sans"/>
              </a:rPr>
              <a:t>Hover the cursor over the red triangle in the corner</a:t>
            </a:r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Data Grade Entry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359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1049F0C3-B03E-4BBD-A467-2007ED52189F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44</a:t>
            </a:fld>
            <a:endParaRPr lang="en-US" sz="1400" b="0" strike="noStrike" spc="-1">
              <a:latin typeface="Arial"/>
            </a:endParaRPr>
          </a:p>
        </p:txBody>
      </p:sp>
      <p:pic>
        <p:nvPicPr>
          <p:cNvPr id="360" name="Picture 2"/>
          <p:cNvPicPr/>
          <p:nvPr/>
        </p:nvPicPr>
        <p:blipFill>
          <a:blip r:embed="rId2"/>
          <a:srcRect l="20204" t="45906" r="26592" b="16718"/>
          <a:stretch/>
        </p:blipFill>
        <p:spPr>
          <a:xfrm>
            <a:off x="228600" y="2286000"/>
            <a:ext cx="8264520" cy="3265200"/>
          </a:xfrm>
          <a:prstGeom prst="rect">
            <a:avLst/>
          </a:prstGeom>
          <a:ln w="9360">
            <a:noFill/>
          </a:ln>
        </p:spPr>
      </p:pic>
      <p:sp>
        <p:nvSpPr>
          <p:cNvPr id="361" name="CustomShape 3"/>
          <p:cNvSpPr/>
          <p:nvPr/>
        </p:nvSpPr>
        <p:spPr>
          <a:xfrm>
            <a:off x="895680" y="5867280"/>
            <a:ext cx="57171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Data Grade criteria will show up in a pop-up box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Data Grade Entry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363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029B6800-FAD4-44D4-9EBC-EE9CBD89E16B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45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364" name="CustomShape 3"/>
          <p:cNvSpPr/>
          <p:nvPr/>
        </p:nvSpPr>
        <p:spPr>
          <a:xfrm>
            <a:off x="2123640" y="5661360"/>
            <a:ext cx="4570920" cy="638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C00000"/>
                </a:solidFill>
                <a:latin typeface="Tw Cen MT"/>
                <a:ea typeface="DejaVu Sans"/>
              </a:rPr>
              <a:t>Note the comment on the water audit spreadsheet. 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365" name="Picture 2"/>
          <p:cNvPicPr/>
          <p:nvPr/>
        </p:nvPicPr>
        <p:blipFill>
          <a:blip r:embed="rId2"/>
          <a:srcRect l="20760" t="60684" r="22257" b="5876"/>
          <a:stretch/>
        </p:blipFill>
        <p:spPr>
          <a:xfrm>
            <a:off x="971640" y="2205000"/>
            <a:ext cx="7415640" cy="2447280"/>
          </a:xfrm>
          <a:prstGeom prst="rect">
            <a:avLst/>
          </a:prstGeom>
          <a:ln w="9360">
            <a:noFill/>
          </a:ln>
        </p:spPr>
      </p:pic>
      <p:sp>
        <p:nvSpPr>
          <p:cNvPr id="366" name="CustomShape 4"/>
          <p:cNvSpPr/>
          <p:nvPr/>
        </p:nvSpPr>
        <p:spPr>
          <a:xfrm flipH="1" flipV="1">
            <a:off x="4426560" y="2924280"/>
            <a:ext cx="574920" cy="2807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C0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Data Grade Selection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368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352CE0CA-C8F5-4389-A5FD-9F4224BA961B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46</a:t>
            </a:fld>
            <a:endParaRPr lang="en-US" sz="1400" b="0" strike="noStrike" spc="-1">
              <a:latin typeface="Arial"/>
            </a:endParaRPr>
          </a:p>
        </p:txBody>
      </p:sp>
      <p:pic>
        <p:nvPicPr>
          <p:cNvPr id="369" name="Picture 2"/>
          <p:cNvPicPr/>
          <p:nvPr/>
        </p:nvPicPr>
        <p:blipFill>
          <a:blip r:embed="rId2"/>
          <a:srcRect l="16330" t="31142" r="17827" b="8829"/>
          <a:stretch/>
        </p:blipFill>
        <p:spPr>
          <a:xfrm>
            <a:off x="323640" y="2061000"/>
            <a:ext cx="8568000" cy="4391280"/>
          </a:xfrm>
          <a:prstGeom prst="rect">
            <a:avLst/>
          </a:prstGeom>
          <a:ln w="9360">
            <a:noFill/>
          </a:ln>
        </p:spPr>
      </p:pic>
      <p:sp>
        <p:nvSpPr>
          <p:cNvPr id="370" name="CustomShape 3"/>
          <p:cNvSpPr/>
          <p:nvPr/>
        </p:nvSpPr>
        <p:spPr>
          <a:xfrm>
            <a:off x="467640" y="2637000"/>
            <a:ext cx="1366920" cy="574920"/>
          </a:xfrm>
          <a:prstGeom prst="ellipse">
            <a:avLst/>
          </a:prstGeom>
          <a:noFill/>
          <a:ln w="76320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1" name="CustomShape 4"/>
          <p:cNvSpPr/>
          <p:nvPr/>
        </p:nvSpPr>
        <p:spPr>
          <a:xfrm flipH="1" flipV="1">
            <a:off x="1762920" y="2995560"/>
            <a:ext cx="2735280" cy="1150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C0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2" name="CustomShape 5"/>
          <p:cNvSpPr/>
          <p:nvPr/>
        </p:nvSpPr>
        <p:spPr>
          <a:xfrm>
            <a:off x="4572000" y="3933000"/>
            <a:ext cx="3311280" cy="638280"/>
          </a:xfrm>
          <a:prstGeom prst="rect">
            <a:avLst/>
          </a:prstGeom>
          <a:solidFill>
            <a:schemeClr val="bg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If you are able to check all the boxes move up.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Data Grade Selection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374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0CC7C967-1070-4886-AD11-94B3C74B216A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47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375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6" name="CustomShape 4"/>
          <p:cNvSpPr/>
          <p:nvPr/>
        </p:nvSpPr>
        <p:spPr>
          <a:xfrm>
            <a:off x="4572000" y="3933000"/>
            <a:ext cx="3311280" cy="638280"/>
          </a:xfrm>
          <a:prstGeom prst="rect">
            <a:avLst/>
          </a:prstGeom>
          <a:solidFill>
            <a:schemeClr val="bg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If you are able to check all the boxes move up.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377" name="Picture 2"/>
          <p:cNvPicPr/>
          <p:nvPr/>
        </p:nvPicPr>
        <p:blipFill>
          <a:blip r:embed="rId2"/>
          <a:srcRect l="17163" t="29168" r="17481" b="8829"/>
          <a:stretch/>
        </p:blipFill>
        <p:spPr>
          <a:xfrm>
            <a:off x="179640" y="1772640"/>
            <a:ext cx="8784000" cy="3924000"/>
          </a:xfrm>
          <a:prstGeom prst="rect">
            <a:avLst/>
          </a:prstGeom>
          <a:ln w="9360">
            <a:noFill/>
          </a:ln>
        </p:spPr>
      </p:pic>
      <p:sp>
        <p:nvSpPr>
          <p:cNvPr id="378" name="CustomShape 5"/>
          <p:cNvSpPr/>
          <p:nvPr/>
        </p:nvSpPr>
        <p:spPr>
          <a:xfrm>
            <a:off x="323640" y="3069000"/>
            <a:ext cx="1366920" cy="574920"/>
          </a:xfrm>
          <a:prstGeom prst="ellipse">
            <a:avLst/>
          </a:prstGeom>
          <a:noFill/>
          <a:ln w="76320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9" name="CustomShape 6"/>
          <p:cNvSpPr/>
          <p:nvPr/>
        </p:nvSpPr>
        <p:spPr>
          <a:xfrm flipH="1" flipV="1">
            <a:off x="1474920" y="3571560"/>
            <a:ext cx="2519280" cy="1150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C0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0" name="CustomShape 7"/>
          <p:cNvSpPr/>
          <p:nvPr/>
        </p:nvSpPr>
        <p:spPr>
          <a:xfrm>
            <a:off x="4068000" y="4653000"/>
            <a:ext cx="4570920" cy="638280"/>
          </a:xfrm>
          <a:prstGeom prst="rect">
            <a:avLst/>
          </a:prstGeom>
          <a:solidFill>
            <a:schemeClr val="bg1"/>
          </a:solidFill>
          <a:ln w="38160">
            <a:solidFill>
              <a:srgbClr val="947CB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If you aren’t able to check all the boxes move down.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Data Grade Selection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382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1C7A17C2-F366-48E4-B678-E97ABA2B430F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48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383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84" name="Picture 2"/>
          <p:cNvPicPr/>
          <p:nvPr/>
        </p:nvPicPr>
        <p:blipFill>
          <a:blip r:embed="rId2"/>
          <a:srcRect l="17437" t="29168" r="17827" b="8829"/>
          <a:stretch/>
        </p:blipFill>
        <p:spPr>
          <a:xfrm>
            <a:off x="128160" y="1700640"/>
            <a:ext cx="8825040" cy="4751280"/>
          </a:xfrm>
          <a:prstGeom prst="rect">
            <a:avLst/>
          </a:prstGeom>
          <a:ln w="9360">
            <a:noFill/>
          </a:ln>
        </p:spPr>
      </p:pic>
      <p:sp>
        <p:nvSpPr>
          <p:cNvPr id="385" name="CustomShape 4"/>
          <p:cNvSpPr/>
          <p:nvPr/>
        </p:nvSpPr>
        <p:spPr>
          <a:xfrm>
            <a:off x="3996000" y="4365000"/>
            <a:ext cx="3311280" cy="2009160"/>
          </a:xfrm>
          <a:prstGeom prst="rect">
            <a:avLst/>
          </a:prstGeom>
          <a:solidFill>
            <a:schemeClr val="bg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If you are able to check all the boxes on one number and only some of the boxes on the number two above, choose the “conditions between…” box.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86" name="CustomShape 5"/>
          <p:cNvSpPr/>
          <p:nvPr/>
        </p:nvSpPr>
        <p:spPr>
          <a:xfrm>
            <a:off x="179640" y="2781000"/>
            <a:ext cx="1510920" cy="1294920"/>
          </a:xfrm>
          <a:prstGeom prst="ellipse">
            <a:avLst/>
          </a:prstGeom>
          <a:noFill/>
          <a:ln w="76320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7" name="CustomShape 6"/>
          <p:cNvSpPr/>
          <p:nvPr/>
        </p:nvSpPr>
        <p:spPr>
          <a:xfrm flipH="1" flipV="1">
            <a:off x="1474920" y="3571560"/>
            <a:ext cx="2519280" cy="1150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C0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What is the </a:t>
            </a:r>
            <a:r>
              <a:rPr lang="en-US" sz="4400" b="1" i="1" strike="noStrike" spc="-1">
                <a:solidFill>
                  <a:srgbClr val="444D26"/>
                </a:solidFill>
                <a:latin typeface="Tw Cen MT"/>
                <a:ea typeface="DejaVu Sans"/>
              </a:rPr>
              <a:t>Right</a:t>
            </a: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 Data Grade?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389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D5377A30-1409-4B73-BC23-62192FEA154E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49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390" name="CustomShape 3"/>
          <p:cNvSpPr/>
          <p:nvPr/>
        </p:nvSpPr>
        <p:spPr>
          <a:xfrm>
            <a:off x="457200" y="1523880"/>
            <a:ext cx="8152200" cy="4951800"/>
          </a:xfrm>
          <a:prstGeom prst="rect">
            <a:avLst/>
          </a:prstGeom>
          <a:solidFill>
            <a:srgbClr val="990033"/>
          </a:solidFill>
          <a:ln w="190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en-US" sz="4000" b="1" strike="noStrike" spc="-1">
                <a:solidFill>
                  <a:srgbClr val="FFFFFF"/>
                </a:solidFill>
                <a:latin typeface="Arial"/>
                <a:ea typeface="DejaVu Sans"/>
              </a:rPr>
              <a:t>ANY NUMBER AS LONG AS IT ACURATELY REPRESENTS THE TRUE SITUATION</a:t>
            </a:r>
            <a:endParaRPr lang="en-US" sz="4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Unaccounted for Water Percentage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148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B2BF0D4D-14D1-4CAA-8688-DCD119F4D9B3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5</a:t>
            </a:fld>
            <a:endParaRPr lang="en-US" sz="1400" b="0" strike="noStrike" spc="-1">
              <a:latin typeface="Arial"/>
            </a:endParaRPr>
          </a:p>
        </p:txBody>
      </p:sp>
      <p:pic>
        <p:nvPicPr>
          <p:cNvPr id="149" name="Content Placeholder 4"/>
          <p:cNvPicPr/>
          <p:nvPr/>
        </p:nvPicPr>
        <p:blipFill>
          <a:blip r:embed="rId2"/>
          <a:stretch/>
        </p:blipFill>
        <p:spPr>
          <a:xfrm>
            <a:off x="1351800" y="1600200"/>
            <a:ext cx="6674400" cy="4951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Data Grade Entry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392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E2F0A837-61D7-4D8F-8F7E-2DEA33A830D7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50</a:t>
            </a:fld>
            <a:endParaRPr lang="en-US" sz="1400" b="0" strike="noStrike" spc="-1">
              <a:latin typeface="Arial"/>
            </a:endParaRPr>
          </a:p>
        </p:txBody>
      </p:sp>
      <p:pic>
        <p:nvPicPr>
          <p:cNvPr id="393" name="Picture 2"/>
          <p:cNvPicPr/>
          <p:nvPr/>
        </p:nvPicPr>
        <p:blipFill>
          <a:blip r:embed="rId2"/>
          <a:srcRect l="3041" t="26216" r="3984" b="13755"/>
          <a:stretch/>
        </p:blipFill>
        <p:spPr>
          <a:xfrm>
            <a:off x="22320" y="1989000"/>
            <a:ext cx="9121680" cy="3311280"/>
          </a:xfrm>
          <a:prstGeom prst="rect">
            <a:avLst/>
          </a:prstGeom>
          <a:ln w="9360">
            <a:noFill/>
          </a:ln>
        </p:spPr>
      </p:pic>
      <p:sp>
        <p:nvSpPr>
          <p:cNvPr id="394" name="CustomShape 3"/>
          <p:cNvSpPr/>
          <p:nvPr/>
        </p:nvSpPr>
        <p:spPr>
          <a:xfrm>
            <a:off x="2771640" y="3285000"/>
            <a:ext cx="3815280" cy="574920"/>
          </a:xfrm>
          <a:prstGeom prst="ellipse">
            <a:avLst/>
          </a:prstGeom>
          <a:noFill/>
          <a:ln w="76320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5" name="CustomShape 4"/>
          <p:cNvSpPr/>
          <p:nvPr/>
        </p:nvSpPr>
        <p:spPr>
          <a:xfrm>
            <a:off x="4428000" y="3861000"/>
            <a:ext cx="1006920" cy="862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C00000"/>
            </a:solidFill>
            <a:round/>
            <a:head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6" name="CustomShape 5"/>
          <p:cNvSpPr/>
          <p:nvPr/>
        </p:nvSpPr>
        <p:spPr>
          <a:xfrm>
            <a:off x="4788000" y="4293000"/>
            <a:ext cx="3599280" cy="210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4400" b="1" strike="noStrike" spc="-1">
                <a:solidFill>
                  <a:srgbClr val="C00000"/>
                </a:solidFill>
                <a:latin typeface="Tw Cen MT"/>
                <a:ea typeface="DejaVu Sans"/>
              </a:rPr>
              <a:t>Water Audit Data Validity Score</a:t>
            </a:r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If the Data Validity Score is below 50, What Should be the Response?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398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636E6F25-3EBA-40DD-ABA0-E757B94BE247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51</a:t>
            </a:fld>
            <a:endParaRPr lang="en-US" sz="1400" b="0" strike="noStrike" spc="-1">
              <a:latin typeface="Arial"/>
            </a:endParaRPr>
          </a:p>
        </p:txBody>
      </p:sp>
      <p:pic>
        <p:nvPicPr>
          <p:cNvPr id="399" name="Picture 2"/>
          <p:cNvPicPr/>
          <p:nvPr/>
        </p:nvPicPr>
        <p:blipFill>
          <a:blip r:embed="rId2"/>
          <a:srcRect l="3041" t="26216" r="3984" b="13755"/>
          <a:stretch/>
        </p:blipFill>
        <p:spPr>
          <a:xfrm>
            <a:off x="0" y="1989000"/>
            <a:ext cx="9121680" cy="3311280"/>
          </a:xfrm>
          <a:prstGeom prst="rect">
            <a:avLst/>
          </a:prstGeom>
          <a:ln w="9360">
            <a:noFill/>
          </a:ln>
        </p:spPr>
      </p:pic>
      <p:sp>
        <p:nvSpPr>
          <p:cNvPr id="400" name="CustomShape 3"/>
          <p:cNvSpPr/>
          <p:nvPr/>
        </p:nvSpPr>
        <p:spPr>
          <a:xfrm>
            <a:off x="2771640" y="3285000"/>
            <a:ext cx="3815280" cy="574920"/>
          </a:xfrm>
          <a:prstGeom prst="ellipse">
            <a:avLst/>
          </a:prstGeom>
          <a:noFill/>
          <a:ln w="76320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1" name="CustomShape 4"/>
          <p:cNvSpPr/>
          <p:nvPr/>
        </p:nvSpPr>
        <p:spPr>
          <a:xfrm>
            <a:off x="4428000" y="3861000"/>
            <a:ext cx="1006920" cy="862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C00000"/>
            </a:solidFill>
            <a:round/>
            <a:head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2" name="CustomShape 5"/>
          <p:cNvSpPr/>
          <p:nvPr/>
        </p:nvSpPr>
        <p:spPr>
          <a:xfrm>
            <a:off x="5543640" y="4293000"/>
            <a:ext cx="3599280" cy="1430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4400" b="1" strike="noStrike" spc="-1">
                <a:solidFill>
                  <a:srgbClr val="C00000"/>
                </a:solidFill>
                <a:latin typeface="Tw Cen MT"/>
                <a:ea typeface="DejaVu Sans"/>
              </a:rPr>
              <a:t>What Response?</a:t>
            </a:r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Data Grade Entry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404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A9CECB0E-1936-484E-849B-92D155B7D06B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52</a:t>
            </a:fld>
            <a:endParaRPr lang="en-US" sz="1400" b="0" strike="noStrike" spc="-1">
              <a:latin typeface="Arial"/>
            </a:endParaRPr>
          </a:p>
        </p:txBody>
      </p:sp>
      <p:pic>
        <p:nvPicPr>
          <p:cNvPr id="405" name="Picture 2"/>
          <p:cNvPicPr/>
          <p:nvPr/>
        </p:nvPicPr>
        <p:blipFill>
          <a:blip r:embed="rId2"/>
          <a:srcRect l="3041" t="26216" r="3984" b="13755"/>
          <a:stretch/>
        </p:blipFill>
        <p:spPr>
          <a:xfrm>
            <a:off x="0" y="1989000"/>
            <a:ext cx="9121680" cy="3311280"/>
          </a:xfrm>
          <a:prstGeom prst="rect">
            <a:avLst/>
          </a:prstGeom>
          <a:ln w="9360">
            <a:noFill/>
          </a:ln>
        </p:spPr>
      </p:pic>
      <p:sp>
        <p:nvSpPr>
          <p:cNvPr id="406" name="CustomShape 3"/>
          <p:cNvSpPr/>
          <p:nvPr/>
        </p:nvSpPr>
        <p:spPr>
          <a:xfrm>
            <a:off x="0" y="4005000"/>
            <a:ext cx="4282920" cy="1510920"/>
          </a:xfrm>
          <a:prstGeom prst="ellipse">
            <a:avLst/>
          </a:prstGeom>
          <a:noFill/>
          <a:ln w="76320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7" name="CustomShape 4"/>
          <p:cNvSpPr/>
          <p:nvPr/>
        </p:nvSpPr>
        <p:spPr>
          <a:xfrm>
            <a:off x="4788000" y="3717000"/>
            <a:ext cx="4354920" cy="2770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4400" b="1" strike="noStrike" spc="-1">
                <a:solidFill>
                  <a:srgbClr val="C00000"/>
                </a:solidFill>
                <a:latin typeface="Tw Cen MT"/>
                <a:ea typeface="DejaVu Sans"/>
              </a:rPr>
              <a:t>Priority Areas for Attention to Increase Validity Score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408" name="CustomShape 5"/>
          <p:cNvSpPr/>
          <p:nvPr/>
        </p:nvSpPr>
        <p:spPr>
          <a:xfrm>
            <a:off x="4068000" y="4869000"/>
            <a:ext cx="862920" cy="214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C00000"/>
            </a:solidFill>
            <a:round/>
            <a:head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9" name="CustomShape 6"/>
          <p:cNvSpPr/>
          <p:nvPr/>
        </p:nvSpPr>
        <p:spPr>
          <a:xfrm>
            <a:off x="0" y="5805360"/>
            <a:ext cx="4570920" cy="638280"/>
          </a:xfrm>
          <a:prstGeom prst="rect">
            <a:avLst/>
          </a:prstGeom>
          <a:solidFill>
            <a:schemeClr val="bg1"/>
          </a:solidFill>
          <a:ln>
            <a:solidFill>
              <a:srgbClr val="947CB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C00000"/>
                </a:solidFill>
                <a:latin typeface="Tw Cen MT"/>
                <a:ea typeface="DejaVu Sans"/>
              </a:rPr>
              <a:t>Note: The data grades do not have equal value in the calculation of validity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If Data Validity Score is greater than 50, What should be the response?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411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D1369B75-BA87-4AA0-85AD-CC2A533E9E5D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53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412" name="CustomShape 3"/>
          <p:cNvSpPr/>
          <p:nvPr/>
        </p:nvSpPr>
        <p:spPr>
          <a:xfrm>
            <a:off x="612720" y="1600200"/>
            <a:ext cx="8152200" cy="608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Evaluate the Metrics</a:t>
            </a:r>
            <a:endParaRPr lang="en-US" sz="2900" b="0" strike="noStrike" spc="-1">
              <a:latin typeface="Arial"/>
            </a:endParaRPr>
          </a:p>
        </p:txBody>
      </p:sp>
      <p:pic>
        <p:nvPicPr>
          <p:cNvPr id="413" name="Picture 16"/>
          <p:cNvPicPr/>
          <p:nvPr/>
        </p:nvPicPr>
        <p:blipFill>
          <a:blip r:embed="rId2"/>
          <a:srcRect l="19513" t="40442" r="11453"/>
          <a:stretch/>
        </p:blipFill>
        <p:spPr>
          <a:xfrm>
            <a:off x="336960" y="2931120"/>
            <a:ext cx="6561360" cy="2863800"/>
          </a:xfrm>
          <a:prstGeom prst="rect">
            <a:avLst/>
          </a:prstGeom>
          <a:ln>
            <a:noFill/>
          </a:ln>
        </p:spPr>
      </p:pic>
      <p:sp>
        <p:nvSpPr>
          <p:cNvPr id="414" name="CustomShape 4"/>
          <p:cNvSpPr/>
          <p:nvPr/>
        </p:nvSpPr>
        <p:spPr>
          <a:xfrm>
            <a:off x="6020280" y="3862800"/>
            <a:ext cx="200304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914400">
              <a:lnSpc>
                <a:spcPct val="100000"/>
              </a:lnSpc>
            </a:pPr>
            <a:r>
              <a:rPr lang="en-US" sz="2000" b="1" strike="noStrike" spc="-1">
                <a:solidFill>
                  <a:srgbClr val="FF0000"/>
                </a:solidFill>
                <a:latin typeface="Tw Cen MT"/>
                <a:ea typeface="DejaVu Sans"/>
              </a:rPr>
              <a:t>20 – 200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415" name="CustomShape 5"/>
          <p:cNvSpPr/>
          <p:nvPr/>
        </p:nvSpPr>
        <p:spPr>
          <a:xfrm>
            <a:off x="5995440" y="4110840"/>
            <a:ext cx="255780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914400">
              <a:lnSpc>
                <a:spcPct val="100000"/>
              </a:lnSpc>
            </a:pPr>
            <a:r>
              <a:rPr lang="en-US" sz="2000" b="1" strike="noStrike" spc="-1">
                <a:solidFill>
                  <a:srgbClr val="FF0000"/>
                </a:solidFill>
                <a:latin typeface="Tw Cen MT"/>
                <a:ea typeface="DejaVu Sans"/>
              </a:rPr>
              <a:t>400 – 4000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416" name="CustomShape 6"/>
          <p:cNvSpPr/>
          <p:nvPr/>
        </p:nvSpPr>
        <p:spPr>
          <a:xfrm>
            <a:off x="6021000" y="5169960"/>
            <a:ext cx="172872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914400">
              <a:lnSpc>
                <a:spcPct val="100000"/>
              </a:lnSpc>
            </a:pPr>
            <a:r>
              <a:rPr lang="en-US" sz="2000" b="1" strike="noStrike" spc="-1">
                <a:solidFill>
                  <a:srgbClr val="FF0000"/>
                </a:solidFill>
                <a:latin typeface="Tw Cen MT"/>
                <a:ea typeface="DejaVu Sans"/>
              </a:rPr>
              <a:t>2 – 10</a:t>
            </a:r>
            <a:endParaRPr lang="en-US" sz="2000" b="0" strike="noStrike" spc="-1">
              <a:latin typeface="Arial"/>
            </a:endParaRPr>
          </a:p>
        </p:txBody>
      </p:sp>
      <p:pic>
        <p:nvPicPr>
          <p:cNvPr id="417" name="Ink 15"/>
          <p:cNvPicPr/>
          <p:nvPr/>
        </p:nvPicPr>
        <p:blipFill>
          <a:blip r:embed="rId3"/>
          <a:stretch/>
        </p:blipFill>
        <p:spPr>
          <a:xfrm>
            <a:off x="1146240" y="3960360"/>
            <a:ext cx="2685600" cy="245160"/>
          </a:xfrm>
          <a:prstGeom prst="rect">
            <a:avLst/>
          </a:prstGeom>
          <a:ln>
            <a:noFill/>
          </a:ln>
        </p:spPr>
      </p:pic>
      <p:pic>
        <p:nvPicPr>
          <p:cNvPr id="418" name="Ink 16"/>
          <p:cNvPicPr/>
          <p:nvPr/>
        </p:nvPicPr>
        <p:blipFill>
          <a:blip r:embed="rId3"/>
          <a:stretch/>
        </p:blipFill>
        <p:spPr>
          <a:xfrm>
            <a:off x="1177200" y="4208400"/>
            <a:ext cx="2685600" cy="245160"/>
          </a:xfrm>
          <a:prstGeom prst="rect">
            <a:avLst/>
          </a:prstGeom>
          <a:ln>
            <a:noFill/>
          </a:ln>
        </p:spPr>
      </p:pic>
      <p:pic>
        <p:nvPicPr>
          <p:cNvPr id="419" name="Ink 20"/>
          <p:cNvPicPr/>
          <p:nvPr/>
        </p:nvPicPr>
        <p:blipFill>
          <a:blip r:embed="rId3"/>
          <a:stretch/>
        </p:blipFill>
        <p:spPr>
          <a:xfrm>
            <a:off x="1304280" y="5220000"/>
            <a:ext cx="2685600" cy="245160"/>
          </a:xfrm>
          <a:prstGeom prst="rect">
            <a:avLst/>
          </a:prstGeom>
          <a:ln>
            <a:noFill/>
          </a:ln>
        </p:spPr>
      </p:pic>
      <p:sp>
        <p:nvSpPr>
          <p:cNvPr id="420" name="CustomShape 7"/>
          <p:cNvSpPr/>
          <p:nvPr/>
        </p:nvSpPr>
        <p:spPr>
          <a:xfrm>
            <a:off x="202320" y="2568240"/>
            <a:ext cx="65185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FF0000"/>
                </a:solidFill>
                <a:latin typeface="Arial Narrow"/>
                <a:ea typeface="DejaVu Sans"/>
              </a:rPr>
              <a:t>*** YOUR WATER AUDIT DATA VALIDITY SCORE IS: 58 out of 100 ***</a:t>
            </a:r>
            <a:r>
              <a:rPr lang="en-U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 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21" name="CustomShape 8"/>
          <p:cNvSpPr/>
          <p:nvPr/>
        </p:nvSpPr>
        <p:spPr>
          <a:xfrm>
            <a:off x="5900040" y="2514600"/>
            <a:ext cx="277416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914400">
              <a:lnSpc>
                <a:spcPct val="100000"/>
              </a:lnSpc>
            </a:pPr>
            <a:r>
              <a:rPr lang="en-US" sz="2000" b="1" strike="noStrike" spc="-1">
                <a:solidFill>
                  <a:srgbClr val="FF0000"/>
                </a:solidFill>
                <a:latin typeface="Tw Cen MT"/>
                <a:ea typeface="DejaVu Sans"/>
              </a:rPr>
              <a:t>&gt;50 (validated </a:t>
            </a:r>
            <a:endParaRPr lang="en-US" sz="2000" b="0" strike="noStrike" spc="-1">
              <a:latin typeface="Arial"/>
            </a:endParaRPr>
          </a:p>
          <a:p>
            <a:pPr marL="914400">
              <a:lnSpc>
                <a:spcPct val="100000"/>
              </a:lnSpc>
            </a:pPr>
            <a:r>
              <a:rPr lang="en-US" sz="2000" b="1" strike="noStrike" spc="-1">
                <a:solidFill>
                  <a:srgbClr val="FF0000"/>
                </a:solidFill>
                <a:latin typeface="Tw Cen MT"/>
                <a:ea typeface="DejaVu Sans"/>
              </a:rPr>
              <a:t>	    score)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422" name="CustomShape 9"/>
          <p:cNvSpPr/>
          <p:nvPr/>
        </p:nvSpPr>
        <p:spPr>
          <a:xfrm>
            <a:off x="6126480" y="3657600"/>
            <a:ext cx="2003040" cy="410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914400">
              <a:lnSpc>
                <a:spcPct val="100000"/>
              </a:lnSpc>
            </a:pPr>
            <a:r>
              <a:rPr lang="en-US" sz="2000" b="1" strike="noStrike" spc="-1">
                <a:solidFill>
                  <a:srgbClr val="FF0000"/>
                </a:solidFill>
                <a:latin typeface="Tw Cen MT"/>
                <a:ea typeface="DejaVu Sans"/>
              </a:rPr>
              <a:t>4 - 40</a:t>
            </a:r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Check the Metrics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424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474C2687-2DC3-4526-B804-F6E6F9FC5969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54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425" name="CustomShape 3"/>
          <p:cNvSpPr/>
          <p:nvPr/>
        </p:nvSpPr>
        <p:spPr>
          <a:xfrm>
            <a:off x="612720" y="4724280"/>
            <a:ext cx="8152200" cy="182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lnSpcReduction="10000"/>
          </a:bodyPr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Metrics vs. Practices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Inside the range – are they high, mid, or low?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How does that compare to water loss management practices?</a:t>
            </a:r>
            <a:endParaRPr lang="en-US" sz="2600" b="0" strike="noStrike" spc="-1">
              <a:latin typeface="Arial"/>
            </a:endParaRPr>
          </a:p>
        </p:txBody>
      </p:sp>
      <p:pic>
        <p:nvPicPr>
          <p:cNvPr id="426" name="Picture 18"/>
          <p:cNvPicPr/>
          <p:nvPr/>
        </p:nvPicPr>
        <p:blipFill>
          <a:blip r:embed="rId2"/>
          <a:srcRect l="24827" t="52705" r="12037" b="7042"/>
          <a:stretch/>
        </p:blipFill>
        <p:spPr>
          <a:xfrm>
            <a:off x="-34560" y="1895760"/>
            <a:ext cx="6852960" cy="2686320"/>
          </a:xfrm>
          <a:prstGeom prst="rect">
            <a:avLst/>
          </a:prstGeom>
          <a:ln>
            <a:noFill/>
          </a:ln>
        </p:spPr>
      </p:pic>
      <p:pic>
        <p:nvPicPr>
          <p:cNvPr id="427" name="Picture 19"/>
          <p:cNvPicPr/>
          <p:nvPr/>
        </p:nvPicPr>
        <p:blipFill>
          <a:blip r:embed="rId3"/>
          <a:srcRect l="29768" t="1543" r="29263" b="-2469"/>
          <a:stretch/>
        </p:blipFill>
        <p:spPr>
          <a:xfrm>
            <a:off x="-34560" y="1624680"/>
            <a:ext cx="4852800" cy="258840"/>
          </a:xfrm>
          <a:prstGeom prst="rect">
            <a:avLst/>
          </a:prstGeom>
          <a:ln>
            <a:noFill/>
          </a:ln>
        </p:spPr>
      </p:pic>
      <p:sp>
        <p:nvSpPr>
          <p:cNvPr id="428" name="CustomShape 4"/>
          <p:cNvSpPr/>
          <p:nvPr/>
        </p:nvSpPr>
        <p:spPr>
          <a:xfrm>
            <a:off x="5873400" y="2949120"/>
            <a:ext cx="205344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914400">
              <a:lnSpc>
                <a:spcPct val="100000"/>
              </a:lnSpc>
            </a:pPr>
            <a:r>
              <a:rPr lang="en-US" sz="2000" b="1" strike="noStrike" spc="-1">
                <a:solidFill>
                  <a:srgbClr val="FF0000"/>
                </a:solidFill>
                <a:latin typeface="Tw Cen MT"/>
                <a:ea typeface="DejaVu Sans"/>
              </a:rPr>
              <a:t>20 – 200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429" name="CustomShape 5"/>
          <p:cNvSpPr/>
          <p:nvPr/>
        </p:nvSpPr>
        <p:spPr>
          <a:xfrm>
            <a:off x="5875200" y="2692800"/>
            <a:ext cx="177912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914400">
              <a:lnSpc>
                <a:spcPct val="100000"/>
              </a:lnSpc>
            </a:pPr>
            <a:r>
              <a:rPr lang="en-US" sz="2000" b="1" strike="noStrike" spc="-1">
                <a:solidFill>
                  <a:srgbClr val="FF0000"/>
                </a:solidFill>
                <a:latin typeface="Tw Cen MT"/>
                <a:ea typeface="DejaVu Sans"/>
              </a:rPr>
              <a:t>4 – 40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430" name="CustomShape 6"/>
          <p:cNvSpPr/>
          <p:nvPr/>
        </p:nvSpPr>
        <p:spPr>
          <a:xfrm>
            <a:off x="5839200" y="3196800"/>
            <a:ext cx="255780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914400">
              <a:lnSpc>
                <a:spcPct val="100000"/>
              </a:lnSpc>
            </a:pPr>
            <a:r>
              <a:rPr lang="en-US" sz="2000" b="1" strike="noStrike" spc="-1">
                <a:solidFill>
                  <a:srgbClr val="FF0000"/>
                </a:solidFill>
                <a:latin typeface="Tw Cen MT"/>
                <a:ea typeface="DejaVu Sans"/>
              </a:rPr>
              <a:t>400 – 4000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431" name="CustomShape 7"/>
          <p:cNvSpPr/>
          <p:nvPr/>
        </p:nvSpPr>
        <p:spPr>
          <a:xfrm>
            <a:off x="5864760" y="4255920"/>
            <a:ext cx="172872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914400">
              <a:lnSpc>
                <a:spcPct val="100000"/>
              </a:lnSpc>
            </a:pPr>
            <a:r>
              <a:rPr lang="en-US" sz="2000" b="1" strike="noStrike" spc="-1">
                <a:solidFill>
                  <a:srgbClr val="FF0000"/>
                </a:solidFill>
                <a:latin typeface="Tw Cen MT"/>
                <a:ea typeface="DejaVu Sans"/>
              </a:rPr>
              <a:t>2 – 10</a:t>
            </a:r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If Data Validity Score is greater than 50, What should be the response?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433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74768D87-BE11-433E-B2D2-D3BC9A521436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55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434" name="CustomShape 3"/>
          <p:cNvSpPr/>
          <p:nvPr/>
        </p:nvSpPr>
        <p:spPr>
          <a:xfrm>
            <a:off x="612720" y="1600200"/>
            <a:ext cx="8152200" cy="76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Evaluate the Metrics</a:t>
            </a:r>
            <a:endParaRPr lang="en-US" sz="2900" b="0" strike="noStrike" spc="-1">
              <a:latin typeface="Arial"/>
            </a:endParaRPr>
          </a:p>
        </p:txBody>
      </p:sp>
      <p:pic>
        <p:nvPicPr>
          <p:cNvPr id="435" name="Picture 5"/>
          <p:cNvPicPr/>
          <p:nvPr/>
        </p:nvPicPr>
        <p:blipFill>
          <a:blip r:embed="rId2"/>
          <a:srcRect l="21355" t="6660" r="9848" b="523"/>
          <a:stretch/>
        </p:blipFill>
        <p:spPr>
          <a:xfrm>
            <a:off x="520560" y="3067200"/>
            <a:ext cx="6479640" cy="2820600"/>
          </a:xfrm>
          <a:prstGeom prst="rect">
            <a:avLst/>
          </a:prstGeom>
          <a:ln>
            <a:noFill/>
          </a:ln>
        </p:spPr>
      </p:pic>
      <p:sp>
        <p:nvSpPr>
          <p:cNvPr id="436" name="CustomShape 4"/>
          <p:cNvSpPr/>
          <p:nvPr/>
        </p:nvSpPr>
        <p:spPr>
          <a:xfrm>
            <a:off x="6164280" y="3939120"/>
            <a:ext cx="200304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914400">
              <a:lnSpc>
                <a:spcPct val="100000"/>
              </a:lnSpc>
            </a:pPr>
            <a:r>
              <a:rPr lang="en-US" sz="2000" b="1" strike="noStrike" spc="-1">
                <a:solidFill>
                  <a:srgbClr val="FF0000"/>
                </a:solidFill>
                <a:latin typeface="Tw Cen MT"/>
                <a:ea typeface="DejaVu Sans"/>
              </a:rPr>
              <a:t>20 – 200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437" name="CustomShape 5"/>
          <p:cNvSpPr/>
          <p:nvPr/>
        </p:nvSpPr>
        <p:spPr>
          <a:xfrm>
            <a:off x="6139440" y="4186800"/>
            <a:ext cx="255780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914400">
              <a:lnSpc>
                <a:spcPct val="100000"/>
              </a:lnSpc>
            </a:pPr>
            <a:r>
              <a:rPr lang="en-US" sz="2000" b="1" strike="noStrike" spc="-1">
                <a:solidFill>
                  <a:srgbClr val="FF0000"/>
                </a:solidFill>
                <a:latin typeface="Tw Cen MT"/>
                <a:ea typeface="DejaVu Sans"/>
              </a:rPr>
              <a:t>400 – 4000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438" name="CustomShape 6"/>
          <p:cNvSpPr/>
          <p:nvPr/>
        </p:nvSpPr>
        <p:spPr>
          <a:xfrm>
            <a:off x="6165000" y="5246280"/>
            <a:ext cx="172872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914400">
              <a:lnSpc>
                <a:spcPct val="100000"/>
              </a:lnSpc>
            </a:pPr>
            <a:r>
              <a:rPr lang="en-US" sz="2000" b="1" strike="noStrike" spc="-1">
                <a:solidFill>
                  <a:srgbClr val="FF0000"/>
                </a:solidFill>
                <a:latin typeface="Tw Cen MT"/>
                <a:ea typeface="DejaVu Sans"/>
              </a:rPr>
              <a:t>2 – 10</a:t>
            </a:r>
            <a:endParaRPr lang="en-US" sz="2000" b="0" strike="noStrike" spc="-1">
              <a:latin typeface="Arial"/>
            </a:endParaRPr>
          </a:p>
        </p:txBody>
      </p:sp>
      <p:pic>
        <p:nvPicPr>
          <p:cNvPr id="439" name="Ink 15"/>
          <p:cNvPicPr/>
          <p:nvPr/>
        </p:nvPicPr>
        <p:blipFill>
          <a:blip r:embed="rId3"/>
          <a:stretch/>
        </p:blipFill>
        <p:spPr>
          <a:xfrm>
            <a:off x="1290240" y="4036680"/>
            <a:ext cx="2685600" cy="245160"/>
          </a:xfrm>
          <a:prstGeom prst="rect">
            <a:avLst/>
          </a:prstGeom>
          <a:ln>
            <a:noFill/>
          </a:ln>
        </p:spPr>
      </p:pic>
      <p:pic>
        <p:nvPicPr>
          <p:cNvPr id="440" name="Ink 16"/>
          <p:cNvPicPr/>
          <p:nvPr/>
        </p:nvPicPr>
        <p:blipFill>
          <a:blip r:embed="rId3"/>
          <a:stretch/>
        </p:blipFill>
        <p:spPr>
          <a:xfrm>
            <a:off x="1321200" y="4284360"/>
            <a:ext cx="2685600" cy="245160"/>
          </a:xfrm>
          <a:prstGeom prst="rect">
            <a:avLst/>
          </a:prstGeom>
          <a:ln>
            <a:noFill/>
          </a:ln>
        </p:spPr>
      </p:pic>
      <p:pic>
        <p:nvPicPr>
          <p:cNvPr id="441" name="Ink 20"/>
          <p:cNvPicPr/>
          <p:nvPr/>
        </p:nvPicPr>
        <p:blipFill>
          <a:blip r:embed="rId3"/>
          <a:stretch/>
        </p:blipFill>
        <p:spPr>
          <a:xfrm>
            <a:off x="1447920" y="5295960"/>
            <a:ext cx="2685600" cy="245160"/>
          </a:xfrm>
          <a:prstGeom prst="rect">
            <a:avLst/>
          </a:prstGeom>
          <a:ln>
            <a:noFill/>
          </a:ln>
        </p:spPr>
      </p:pic>
      <p:sp>
        <p:nvSpPr>
          <p:cNvPr id="442" name="CustomShape 7"/>
          <p:cNvSpPr/>
          <p:nvPr/>
        </p:nvSpPr>
        <p:spPr>
          <a:xfrm>
            <a:off x="346320" y="2644560"/>
            <a:ext cx="65185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FF0000"/>
                </a:solidFill>
                <a:latin typeface="Arial Narrow"/>
                <a:ea typeface="DejaVu Sans"/>
              </a:rPr>
              <a:t>*** YOUR WATER AUDIT DATA VALIDITY SCORE IS: 71 out of 100 ***</a:t>
            </a:r>
            <a:r>
              <a:rPr lang="en-U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 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43" name="CustomShape 8"/>
          <p:cNvSpPr/>
          <p:nvPr/>
        </p:nvSpPr>
        <p:spPr>
          <a:xfrm>
            <a:off x="6044040" y="2590920"/>
            <a:ext cx="277416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914400">
              <a:lnSpc>
                <a:spcPct val="100000"/>
              </a:lnSpc>
            </a:pPr>
            <a:r>
              <a:rPr lang="en-US" sz="2000" b="1" strike="noStrike" spc="-1">
                <a:solidFill>
                  <a:srgbClr val="FF0000"/>
                </a:solidFill>
                <a:latin typeface="Tw Cen MT"/>
                <a:ea typeface="DejaVu Sans"/>
              </a:rPr>
              <a:t>&gt;50 (validated </a:t>
            </a:r>
            <a:endParaRPr lang="en-US" sz="2000" b="0" strike="noStrike" spc="-1">
              <a:latin typeface="Arial"/>
            </a:endParaRPr>
          </a:p>
          <a:p>
            <a:pPr marL="914400">
              <a:lnSpc>
                <a:spcPct val="100000"/>
              </a:lnSpc>
            </a:pPr>
            <a:r>
              <a:rPr lang="en-US" sz="2000" b="1" strike="noStrike" spc="-1">
                <a:solidFill>
                  <a:srgbClr val="FF0000"/>
                </a:solidFill>
                <a:latin typeface="Tw Cen MT"/>
                <a:ea typeface="DejaVu Sans"/>
              </a:rPr>
              <a:t>	    score)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444" name="CustomShape 9"/>
          <p:cNvSpPr/>
          <p:nvPr/>
        </p:nvSpPr>
        <p:spPr>
          <a:xfrm>
            <a:off x="6309360" y="3749040"/>
            <a:ext cx="2003040" cy="410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914400">
              <a:lnSpc>
                <a:spcPct val="100000"/>
              </a:lnSpc>
            </a:pPr>
            <a:r>
              <a:rPr lang="en-US" sz="2000" b="1" strike="noStrike" spc="-1">
                <a:solidFill>
                  <a:srgbClr val="FF0000"/>
                </a:solidFill>
                <a:latin typeface="Tw Cen MT"/>
                <a:ea typeface="DejaVu Sans"/>
              </a:rPr>
              <a:t>4 - 40</a:t>
            </a:r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1" strike="noStrike" spc="-1">
                <a:solidFill>
                  <a:srgbClr val="FF0000"/>
                </a:solidFill>
                <a:latin typeface="Tw Cen MT"/>
                <a:ea typeface="DejaVu Sans"/>
              </a:rPr>
              <a:t>Data Validity – Activity 2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446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ED23E077-DE7A-4ED8-A919-E382AAD5C5CE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56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447" name="CustomShape 3"/>
          <p:cNvSpPr/>
          <p:nvPr/>
        </p:nvSpPr>
        <p:spPr>
          <a:xfrm>
            <a:off x="612720" y="1600200"/>
            <a:ext cx="7404444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 dirty="0" smtClean="0">
                <a:solidFill>
                  <a:srgbClr val="000000"/>
                </a:solidFill>
                <a:latin typeface="Tw Cen MT"/>
                <a:ea typeface="DejaVu Sans"/>
              </a:rPr>
              <a:t>Placeholder for Hands-On Activity #2</a:t>
            </a:r>
            <a:endParaRPr lang="en-US" sz="2900" b="0" strike="noStrike" spc="-1" dirty="0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 dirty="0" smtClean="0">
                <a:solidFill>
                  <a:srgbClr val="000000"/>
                </a:solidFill>
                <a:latin typeface="Tw Cen MT"/>
                <a:ea typeface="DejaVu Sans"/>
              </a:rPr>
              <a:t>update </a:t>
            </a:r>
            <a:r>
              <a:rPr lang="en-US" sz="2600" b="0" strike="noStrike" spc="-1" dirty="0">
                <a:solidFill>
                  <a:srgbClr val="000000"/>
                </a:solidFill>
                <a:latin typeface="Tw Cen MT"/>
                <a:ea typeface="DejaVu Sans"/>
              </a:rPr>
              <a:t>initial </a:t>
            </a:r>
            <a:r>
              <a:rPr lang="en-US" sz="2600" b="0" strike="noStrike" spc="-1" dirty="0" smtClean="0">
                <a:solidFill>
                  <a:srgbClr val="000000"/>
                </a:solidFill>
                <a:latin typeface="Tw Cen MT"/>
                <a:ea typeface="DejaVu Sans"/>
              </a:rPr>
              <a:t>audit from Rockville WSC data validity info</a:t>
            </a:r>
            <a:endParaRPr lang="en-US" sz="2600" b="0" strike="noStrike" spc="-1" dirty="0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 dirty="0">
                <a:solidFill>
                  <a:srgbClr val="000000"/>
                </a:solidFill>
                <a:latin typeface="Tw Cen MT"/>
                <a:ea typeface="DejaVu Sans"/>
              </a:rPr>
              <a:t>Check for data validity issues</a:t>
            </a:r>
            <a:endParaRPr lang="en-US" sz="2600" b="0" strike="noStrike" spc="-1" dirty="0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 dirty="0">
                <a:solidFill>
                  <a:srgbClr val="000000"/>
                </a:solidFill>
                <a:latin typeface="Tw Cen MT"/>
                <a:ea typeface="DejaVu Sans"/>
              </a:rPr>
              <a:t>Include data validity </a:t>
            </a:r>
            <a:r>
              <a:rPr lang="en-US" sz="2600" b="0" strike="noStrike" spc="-1" dirty="0" smtClean="0">
                <a:solidFill>
                  <a:srgbClr val="000000"/>
                </a:solidFill>
                <a:latin typeface="Tw Cen MT"/>
                <a:ea typeface="DejaVu Sans"/>
              </a:rPr>
              <a:t>scoring</a:t>
            </a: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spc="-1" dirty="0" smtClean="0">
                <a:solidFill>
                  <a:srgbClr val="000000"/>
                </a:solidFill>
                <a:latin typeface="Tw Cen MT"/>
              </a:rPr>
              <a:t>Applied </a:t>
            </a:r>
            <a:r>
              <a:rPr lang="en-US" sz="2900" spc="-1" dirty="0">
                <a:solidFill>
                  <a:srgbClr val="000000"/>
                </a:solidFill>
                <a:latin typeface="Tw Cen MT"/>
              </a:rPr>
              <a:t>Activity #2</a:t>
            </a:r>
            <a:endParaRPr lang="en-US" sz="2900" spc="-1" dirty="0"/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spc="-1" dirty="0">
                <a:solidFill>
                  <a:srgbClr val="000000"/>
                </a:solidFill>
                <a:latin typeface="Tw Cen MT"/>
              </a:rPr>
              <a:t>update </a:t>
            </a:r>
            <a:r>
              <a:rPr lang="en-US" sz="2600" spc="-1" dirty="0" smtClean="0">
                <a:solidFill>
                  <a:srgbClr val="000000"/>
                </a:solidFill>
                <a:latin typeface="Tw Cen MT"/>
              </a:rPr>
              <a:t>your system audit with data validity grades</a:t>
            </a:r>
            <a:endParaRPr lang="en-US" sz="2600" spc="-1" dirty="0"/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spc="-1" dirty="0" smtClean="0">
                <a:solidFill>
                  <a:srgbClr val="000000"/>
                </a:solidFill>
                <a:latin typeface="Tw Cen MT"/>
              </a:rPr>
              <a:t>Note from audit results top 3 priority areas for further investigation needed to improve overall data validity score</a:t>
            </a:r>
            <a:endParaRPr lang="en-US" sz="26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Corrective Actions – Data Validity Score &lt; 50 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450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87EDAF50-169E-4AF0-9C03-F5C21DBAA50E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57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451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Improve Data validity for next audit cycle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Install customer meters, or implement calibration policy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Install or calibrate source meters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Improve policy on water usage estimates for non-metered users</a:t>
            </a:r>
            <a:endParaRPr lang="en-US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Corrective Actions – Data Validity Score &gt; 50 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453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84E6B0B0-85C6-4593-9590-8E0BA3544EFD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58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454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lnSpcReduction="10000"/>
          </a:bodyPr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Flow Tests on Supply/master meters</a:t>
            </a:r>
            <a:endParaRPr lang="en-US" sz="29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Signal calibration</a:t>
            </a:r>
            <a:endParaRPr lang="en-US" sz="29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Scrub of production data:	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Data gaps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Irregular patterns</a:t>
            </a:r>
            <a:endParaRPr lang="en-US" sz="26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Scrub billing Data: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Duplicate volumes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Non-potable volumes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Wrong timeframes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Irregular patterns</a:t>
            </a: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Audit Results - Volumes and Values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456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C4E9A2AE-4A18-49C7-9FF0-61351C5ACF8D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59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457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Software calculates loss of water in Volume and Cost (Non-revenue water)</a:t>
            </a:r>
            <a:endParaRPr lang="en-US" sz="29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Unaccounted for Water Percentage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151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E27A8F81-0D03-450A-BD64-7B1F460BE0AF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6</a:t>
            </a:fld>
            <a:endParaRPr lang="en-US" sz="1400" b="0" strike="noStrike" spc="-1">
              <a:latin typeface="Arial"/>
            </a:endParaRPr>
          </a:p>
        </p:txBody>
      </p:sp>
      <p:pic>
        <p:nvPicPr>
          <p:cNvPr id="152" name="Content Placeholder 4"/>
          <p:cNvPicPr/>
          <p:nvPr/>
        </p:nvPicPr>
        <p:blipFill>
          <a:blip r:embed="rId2"/>
          <a:stretch/>
        </p:blipFill>
        <p:spPr>
          <a:xfrm>
            <a:off x="1265040" y="1600200"/>
            <a:ext cx="6847920" cy="4951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Volumes and Values – 3-V concept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459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D81946E5-2DC5-41E2-9806-17AB2EFDA9DD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60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460" name="CustomShape 3"/>
          <p:cNvSpPr/>
          <p:nvPr/>
        </p:nvSpPr>
        <p:spPr>
          <a:xfrm>
            <a:off x="1482480" y="6688440"/>
            <a:ext cx="2161800" cy="194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1" name="CustomShape 4"/>
          <p:cNvSpPr/>
          <p:nvPr/>
        </p:nvSpPr>
        <p:spPr>
          <a:xfrm>
            <a:off x="1582920" y="1325160"/>
            <a:ext cx="195480" cy="2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2" name="CustomShape 5"/>
          <p:cNvSpPr/>
          <p:nvPr/>
        </p:nvSpPr>
        <p:spPr>
          <a:xfrm>
            <a:off x="1681200" y="1446120"/>
            <a:ext cx="195480" cy="24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3" name="CustomShape 6"/>
          <p:cNvSpPr/>
          <p:nvPr/>
        </p:nvSpPr>
        <p:spPr>
          <a:xfrm>
            <a:off x="2452320" y="3195000"/>
            <a:ext cx="1501200" cy="1847520"/>
          </a:xfrm>
          <a:prstGeom prst="gear9">
            <a:avLst>
              <a:gd name="adj1" fmla="val 10000"/>
              <a:gd name="adj2" fmla="val 1763"/>
            </a:avLst>
          </a:prstGeom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ln>
            <a:noFil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accent5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3">
            <a:scrgbClr r="0" g="0" b="0"/>
          </a:effectRef>
          <a:fontRef idx="minor"/>
        </p:style>
        <p:txBody>
          <a:bodyPr lIns="26640" tIns="26640" rIns="26640" bIns="26640" anchor="ctr"/>
          <a:lstStyle/>
          <a:p>
            <a:pPr algn="ctr">
              <a:lnSpc>
                <a:spcPct val="90000"/>
              </a:lnSpc>
              <a:spcAft>
                <a:spcPts val="734"/>
              </a:spcAft>
            </a:pPr>
            <a:r>
              <a:rPr lang="en-US" sz="2100" b="1" strike="noStrike" spc="-1">
                <a:solidFill>
                  <a:srgbClr val="FFFF00"/>
                </a:solidFill>
                <a:latin typeface="Tw Cen MT"/>
                <a:ea typeface="DejaVu Sans"/>
              </a:rPr>
              <a:t>Validity</a:t>
            </a:r>
            <a:endParaRPr lang="en-US" sz="2100" b="0" strike="noStrike" spc="-1">
              <a:latin typeface="Arial"/>
            </a:endParaRPr>
          </a:p>
        </p:txBody>
      </p:sp>
      <p:sp>
        <p:nvSpPr>
          <p:cNvPr id="464" name="CustomShape 7"/>
          <p:cNvSpPr/>
          <p:nvPr/>
        </p:nvSpPr>
        <p:spPr>
          <a:xfrm>
            <a:off x="1558800" y="2763720"/>
            <a:ext cx="1091520" cy="1343520"/>
          </a:xfrm>
          <a:prstGeom prst="gear6">
            <a:avLst>
              <a:gd name="adj1" fmla="val 15000"/>
              <a:gd name="adj2" fmla="val 3526"/>
            </a:avLst>
          </a:prstGeom>
          <a:solidFill>
            <a:schemeClr val="accent5">
              <a:alpha val="90000"/>
              <a:hueOff val="0"/>
              <a:satOff val="0"/>
              <a:lumOff val="0"/>
              <a:alphaOff val="-20000"/>
            </a:schemeClr>
          </a:solidFill>
          <a:ln>
            <a:noFil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accent5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3">
            <a:scrgbClr r="0" g="0" b="0"/>
          </a:effectRef>
          <a:fontRef idx="minor"/>
        </p:style>
        <p:txBody>
          <a:bodyPr lIns="26640" tIns="26640" rIns="26640" bIns="26640" anchor="ctr"/>
          <a:lstStyle/>
          <a:p>
            <a:pPr algn="ctr">
              <a:lnSpc>
                <a:spcPct val="90000"/>
              </a:lnSpc>
              <a:spcAft>
                <a:spcPts val="734"/>
              </a:spcAft>
            </a:pPr>
            <a:r>
              <a:rPr lang="en-US" sz="2100" b="1" strike="noStrike" spc="-1">
                <a:solidFill>
                  <a:srgbClr val="FFFF00"/>
                </a:solidFill>
                <a:latin typeface="Tw Cen MT"/>
                <a:ea typeface="DejaVu Sans"/>
              </a:rPr>
              <a:t>Value</a:t>
            </a:r>
            <a:endParaRPr lang="en-US" sz="2100" b="0" strike="noStrike" spc="-1">
              <a:latin typeface="Arial"/>
            </a:endParaRPr>
          </a:p>
        </p:txBody>
      </p:sp>
      <p:sp>
        <p:nvSpPr>
          <p:cNvPr id="465" name="CustomShape 8"/>
          <p:cNvSpPr/>
          <p:nvPr/>
        </p:nvSpPr>
        <p:spPr>
          <a:xfrm rot="20505000">
            <a:off x="2225520" y="1825920"/>
            <a:ext cx="1087560" cy="1294200"/>
          </a:xfrm>
          <a:prstGeom prst="gear6">
            <a:avLst>
              <a:gd name="adj1" fmla="val 15000"/>
              <a:gd name="adj2" fmla="val 3526"/>
            </a:avLst>
          </a:prstGeom>
          <a:solidFill>
            <a:schemeClr val="accent5">
              <a:alpha val="90000"/>
              <a:hueOff val="0"/>
              <a:satOff val="0"/>
              <a:lumOff val="0"/>
              <a:alphaOff val="-40000"/>
            </a:schemeClr>
          </a:solidFill>
          <a:ln>
            <a:noFil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accent5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3">
            <a:scrgbClr r="0" g="0" b="0"/>
          </a:effectRef>
          <a:fontRef idx="minor"/>
        </p:style>
        <p:txBody>
          <a:bodyPr rot="900000" lIns="26640" tIns="26640" rIns="26640" bIns="26640" anchor="ctr"/>
          <a:lstStyle/>
          <a:p>
            <a:pPr algn="ctr">
              <a:lnSpc>
                <a:spcPct val="90000"/>
              </a:lnSpc>
              <a:spcAft>
                <a:spcPts val="734"/>
              </a:spcAft>
            </a:pPr>
            <a:r>
              <a:rPr lang="en-US" sz="2100" b="1" strike="noStrike" spc="-1">
                <a:solidFill>
                  <a:srgbClr val="FFFF00"/>
                </a:solidFill>
                <a:latin typeface="Tw Cen MT"/>
                <a:ea typeface="DejaVu Sans"/>
              </a:rPr>
              <a:t>Volume</a:t>
            </a:r>
            <a:endParaRPr lang="en-US" sz="2100" b="0" strike="noStrike" spc="-1">
              <a:latin typeface="Arial"/>
            </a:endParaRPr>
          </a:p>
        </p:txBody>
      </p:sp>
      <p:sp>
        <p:nvSpPr>
          <p:cNvPr id="466" name="CustomShape 9"/>
          <p:cNvSpPr/>
          <p:nvPr/>
        </p:nvSpPr>
        <p:spPr>
          <a:xfrm>
            <a:off x="2317680" y="2921400"/>
            <a:ext cx="1922040" cy="2365200"/>
          </a:xfrm>
          <a:prstGeom prst="circularArrow">
            <a:avLst>
              <a:gd name="adj1" fmla="val 4687"/>
              <a:gd name="adj2" fmla="val 299029"/>
              <a:gd name="adj3" fmla="val 2517180"/>
              <a:gd name="adj4" fmla="val 15859094"/>
              <a:gd name="adj5" fmla="val 5469"/>
            </a:avLst>
          </a:prstGeom>
          <a:solidFill>
            <a:schemeClr val="accent5">
              <a:shade val="90000"/>
              <a:hueOff val="0"/>
              <a:satOff val="0"/>
              <a:lumOff val="0"/>
              <a:alphaOff val="0"/>
            </a:schemeClr>
          </a:solidFill>
          <a:ln>
            <a:noFil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accent5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3">
            <a:scrgbClr r="0" g="0" b="0"/>
          </a:effectRef>
          <a:fontRef idx="minor"/>
        </p:style>
      </p:sp>
      <p:sp>
        <p:nvSpPr>
          <p:cNvPr id="467" name="CustomShape 10"/>
          <p:cNvSpPr/>
          <p:nvPr/>
        </p:nvSpPr>
        <p:spPr>
          <a:xfrm>
            <a:off x="1365480" y="2466000"/>
            <a:ext cx="1396080" cy="1718280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  <a:solidFill>
            <a:schemeClr val="accent5">
              <a:shade val="90000"/>
              <a:hueOff val="-74026"/>
              <a:satOff val="-966"/>
              <a:lumOff val="12017"/>
              <a:alphaOff val="0"/>
            </a:schemeClr>
          </a:solidFill>
          <a:ln>
            <a:noFil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accent5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3">
            <a:scrgbClr r="0" g="0" b="0"/>
          </a:effectRef>
          <a:fontRef idx="minor"/>
        </p:style>
      </p:sp>
      <p:sp>
        <p:nvSpPr>
          <p:cNvPr id="468" name="CustomShape 11"/>
          <p:cNvSpPr/>
          <p:nvPr/>
        </p:nvSpPr>
        <p:spPr>
          <a:xfrm>
            <a:off x="1923120" y="1547280"/>
            <a:ext cx="1505520" cy="1852560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  <a:solidFill>
            <a:schemeClr val="accent5">
              <a:shade val="90000"/>
              <a:hueOff val="-148052"/>
              <a:satOff val="-1933"/>
              <a:lumOff val="24034"/>
              <a:alphaOff val="0"/>
            </a:schemeClr>
          </a:solidFill>
          <a:ln>
            <a:noFil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accent5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3">
            <a:scrgbClr r="0" g="0" b="0"/>
          </a:effectRef>
          <a:fontRef idx="minor"/>
        </p:style>
      </p:sp>
      <p:pic>
        <p:nvPicPr>
          <p:cNvPr id="469" name="RenderedShapes"/>
          <p:cNvPicPr/>
          <p:nvPr/>
        </p:nvPicPr>
        <p:blipFill>
          <a:blip r:embed="rId2"/>
          <a:stretch/>
        </p:blipFill>
        <p:spPr>
          <a:xfrm>
            <a:off x="0" y="0"/>
            <a:ext cx="35280" cy="35280"/>
          </a:xfrm>
          <a:prstGeom prst="rect">
            <a:avLst/>
          </a:prstGeom>
          <a:ln>
            <a:noFill/>
          </a:ln>
        </p:spPr>
      </p:pic>
      <p:sp>
        <p:nvSpPr>
          <p:cNvPr id="470" name="CustomShape 12"/>
          <p:cNvSpPr/>
          <p:nvPr/>
        </p:nvSpPr>
        <p:spPr>
          <a:xfrm>
            <a:off x="3805200" y="2165760"/>
            <a:ext cx="2394720" cy="91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MG per Year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Gal/connection/day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Leakage Index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71" name="CustomShape 13"/>
          <p:cNvSpPr/>
          <p:nvPr/>
        </p:nvSpPr>
        <p:spPr>
          <a:xfrm>
            <a:off x="1180440" y="4497480"/>
            <a:ext cx="2562480" cy="63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$ per Year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Economic Loss Index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72" name="CustomShape 14"/>
          <p:cNvSpPr/>
          <p:nvPr/>
        </p:nvSpPr>
        <p:spPr>
          <a:xfrm>
            <a:off x="3475440" y="5976360"/>
            <a:ext cx="3775680" cy="91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Water Audit Data Validity Score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95% Confidence Limits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Key Data Input Grades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Line 1"/>
          <p:cNvSpPr/>
          <p:nvPr/>
        </p:nvSpPr>
        <p:spPr>
          <a:xfrm>
            <a:off x="4572000" y="0"/>
            <a:ext cx="360" cy="685800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4" name="CustomShape 2"/>
          <p:cNvSpPr/>
          <p:nvPr/>
        </p:nvSpPr>
        <p:spPr>
          <a:xfrm>
            <a:off x="1530360" y="533520"/>
            <a:ext cx="125928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FFFFFF"/>
                </a:solidFill>
                <a:latin typeface="Arial"/>
                <a:ea typeface="DejaVu Sans"/>
              </a:rPr>
              <a:t>Volume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475" name="CustomShape 3"/>
          <p:cNvSpPr/>
          <p:nvPr/>
        </p:nvSpPr>
        <p:spPr>
          <a:xfrm>
            <a:off x="6558840" y="533520"/>
            <a:ext cx="97596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FFFFFF"/>
                </a:solidFill>
                <a:latin typeface="Arial"/>
                <a:ea typeface="DejaVu Sans"/>
              </a:rPr>
              <a:t>Value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476" name="Picture 1"/>
          <p:cNvPicPr/>
          <p:nvPr/>
        </p:nvPicPr>
        <p:blipFill>
          <a:blip r:embed="rId3"/>
          <a:stretch/>
        </p:blipFill>
        <p:spPr>
          <a:xfrm>
            <a:off x="33840" y="1064160"/>
            <a:ext cx="4431240" cy="4954680"/>
          </a:xfrm>
          <a:prstGeom prst="rect">
            <a:avLst/>
          </a:prstGeom>
          <a:ln>
            <a:noFill/>
          </a:ln>
        </p:spPr>
      </p:pic>
      <p:pic>
        <p:nvPicPr>
          <p:cNvPr id="477" name="Picture 2"/>
          <p:cNvPicPr/>
          <p:nvPr/>
        </p:nvPicPr>
        <p:blipFill>
          <a:blip r:embed="rId4"/>
          <a:stretch/>
        </p:blipFill>
        <p:spPr>
          <a:xfrm>
            <a:off x="4660920" y="1036080"/>
            <a:ext cx="4427280" cy="4982400"/>
          </a:xfrm>
          <a:prstGeom prst="rect">
            <a:avLst/>
          </a:prstGeom>
          <a:ln>
            <a:noFill/>
          </a:ln>
        </p:spPr>
      </p:pic>
      <p:sp>
        <p:nvSpPr>
          <p:cNvPr id="478" name="CustomShape 4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fld id="{065A8FE3-88E4-4FFE-BD61-D4D5A67BE6E9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61</a:t>
            </a:fld>
            <a:endParaRPr lang="en-US" sz="1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Line 1"/>
          <p:cNvSpPr/>
          <p:nvPr/>
        </p:nvSpPr>
        <p:spPr>
          <a:xfrm>
            <a:off x="4572000" y="0"/>
            <a:ext cx="360" cy="685800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0" name="CustomShape 2"/>
          <p:cNvSpPr/>
          <p:nvPr/>
        </p:nvSpPr>
        <p:spPr>
          <a:xfrm>
            <a:off x="1530360" y="474840"/>
            <a:ext cx="125928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FFFFFF"/>
                </a:solidFill>
                <a:latin typeface="Arial"/>
                <a:ea typeface="DejaVu Sans"/>
              </a:rPr>
              <a:t>Volume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481" name="CustomShape 3"/>
          <p:cNvSpPr/>
          <p:nvPr/>
        </p:nvSpPr>
        <p:spPr>
          <a:xfrm>
            <a:off x="6558840" y="474840"/>
            <a:ext cx="97596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FFFFFF"/>
                </a:solidFill>
                <a:latin typeface="Arial"/>
                <a:ea typeface="DejaVu Sans"/>
              </a:rPr>
              <a:t>Value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482" name="Picture 1"/>
          <p:cNvPicPr/>
          <p:nvPr/>
        </p:nvPicPr>
        <p:blipFill>
          <a:blip r:embed="rId3"/>
          <a:stretch/>
        </p:blipFill>
        <p:spPr>
          <a:xfrm>
            <a:off x="69840" y="923040"/>
            <a:ext cx="4425120" cy="5019480"/>
          </a:xfrm>
          <a:prstGeom prst="rect">
            <a:avLst/>
          </a:prstGeom>
          <a:ln>
            <a:noFill/>
          </a:ln>
        </p:spPr>
      </p:pic>
      <p:pic>
        <p:nvPicPr>
          <p:cNvPr id="483" name="Picture 2"/>
          <p:cNvPicPr/>
          <p:nvPr/>
        </p:nvPicPr>
        <p:blipFill>
          <a:blip r:embed="rId4"/>
          <a:stretch/>
        </p:blipFill>
        <p:spPr>
          <a:xfrm>
            <a:off x="4673520" y="943920"/>
            <a:ext cx="4425120" cy="4998600"/>
          </a:xfrm>
          <a:prstGeom prst="rect">
            <a:avLst/>
          </a:prstGeom>
          <a:ln>
            <a:noFill/>
          </a:ln>
        </p:spPr>
      </p:pic>
      <p:sp>
        <p:nvSpPr>
          <p:cNvPr id="484" name="CustomShape 4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fld id="{C43DAD1A-B40D-4957-AD11-11936B865F86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62</a:t>
            </a:fld>
            <a:endParaRPr lang="en-US" sz="1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Volumes and Values – Large System Volume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486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577F0DAB-CA26-4DED-864A-0B6E486C7E51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63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487" name="CustomShape 3"/>
          <p:cNvSpPr/>
          <p:nvPr/>
        </p:nvSpPr>
        <p:spPr>
          <a:xfrm>
            <a:off x="612720" y="1600200"/>
            <a:ext cx="8152200" cy="106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1.5 MG/yr supplied, $3 million/yr total cost to operate water system</a:t>
            </a:r>
            <a:endParaRPr lang="en-US" sz="2900" b="0" strike="noStrike" spc="-1">
              <a:latin typeface="Arial"/>
            </a:endParaRPr>
          </a:p>
        </p:txBody>
      </p:sp>
      <p:pic>
        <p:nvPicPr>
          <p:cNvPr id="488" name="Picture 5"/>
          <p:cNvPicPr/>
          <p:nvPr/>
        </p:nvPicPr>
        <p:blipFill>
          <a:blip r:embed="rId2"/>
          <a:stretch/>
        </p:blipFill>
        <p:spPr>
          <a:xfrm>
            <a:off x="524160" y="2438280"/>
            <a:ext cx="7542720" cy="4296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Volumes and Values – Large system Cost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490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4472DE7B-2973-42A9-8822-C5596484B412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64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491" name="CustomShape 3"/>
          <p:cNvSpPr/>
          <p:nvPr/>
        </p:nvSpPr>
        <p:spPr>
          <a:xfrm>
            <a:off x="612720" y="16002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System info: 1.5 MG/yr supplied, $3 million/yr total cost to operate water system	</a:t>
            </a:r>
            <a:endParaRPr lang="en-US" sz="2900" b="0" strike="noStrike" spc="-1">
              <a:latin typeface="Arial"/>
            </a:endParaRPr>
          </a:p>
        </p:txBody>
      </p:sp>
      <p:pic>
        <p:nvPicPr>
          <p:cNvPr id="492" name="Picture 4"/>
          <p:cNvPicPr/>
          <p:nvPr/>
        </p:nvPicPr>
        <p:blipFill>
          <a:blip r:embed="rId2"/>
          <a:stretch/>
        </p:blipFill>
        <p:spPr>
          <a:xfrm>
            <a:off x="838080" y="2590920"/>
            <a:ext cx="7009200" cy="4059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How to interpret results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498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E526A9DE-E95A-427D-A2B6-3E9C35B57BC4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65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499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Corrective Actions – Data validity Scores &gt; 50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501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EF16ADB8-315C-4139-97DF-35A2A607EE75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66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502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Improve system performance, identify if Real Loss or Apparent Losses dominate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Status Component Analysis for Real Loss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Status Component Analysis for Apparent Loss</a:t>
            </a:r>
            <a:endParaRPr lang="en-US" sz="2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Real Loss Component analysis</a:t>
            </a:r>
            <a:endParaRPr lang="en-US" sz="4400" b="0" strike="noStrike" spc="-1">
              <a:latin typeface="Arial"/>
            </a:endParaRPr>
          </a:p>
        </p:txBody>
      </p:sp>
      <p:pic>
        <p:nvPicPr>
          <p:cNvPr id="504" name="Picture 29"/>
          <p:cNvPicPr/>
          <p:nvPr/>
        </p:nvPicPr>
        <p:blipFill>
          <a:blip r:embed="rId2"/>
          <a:stretch/>
        </p:blipFill>
        <p:spPr>
          <a:xfrm>
            <a:off x="593280" y="1600200"/>
            <a:ext cx="5527080" cy="27921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05" name="Picture 3"/>
          <p:cNvPicPr/>
          <p:nvPr/>
        </p:nvPicPr>
        <p:blipFill>
          <a:blip r:embed="rId3"/>
          <a:stretch/>
        </p:blipFill>
        <p:spPr>
          <a:xfrm>
            <a:off x="3796560" y="4657680"/>
            <a:ext cx="3105360" cy="14140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06" name="Picture 4"/>
          <p:cNvPicPr/>
          <p:nvPr/>
        </p:nvPicPr>
        <p:blipFill>
          <a:blip r:embed="rId4"/>
          <a:stretch/>
        </p:blipFill>
        <p:spPr>
          <a:xfrm>
            <a:off x="7409160" y="2761200"/>
            <a:ext cx="846720" cy="80100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pic>
        <p:nvPicPr>
          <p:cNvPr id="507" name="Picture 2"/>
          <p:cNvPicPr/>
          <p:nvPr/>
        </p:nvPicPr>
        <p:blipFill>
          <a:blip r:embed="rId5"/>
          <a:stretch/>
        </p:blipFill>
        <p:spPr>
          <a:xfrm>
            <a:off x="6621120" y="3713400"/>
            <a:ext cx="724320" cy="424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08" name="Picture 33"/>
          <p:cNvPicPr/>
          <p:nvPr/>
        </p:nvPicPr>
        <p:blipFill>
          <a:blip r:embed="rId6"/>
          <a:stretch/>
        </p:blipFill>
        <p:spPr>
          <a:xfrm>
            <a:off x="7058160" y="3783960"/>
            <a:ext cx="730800" cy="4964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09" name="CustomShape 2"/>
          <p:cNvSpPr/>
          <p:nvPr/>
        </p:nvSpPr>
        <p:spPr>
          <a:xfrm>
            <a:off x="6398280" y="2640960"/>
            <a:ext cx="1890360" cy="1807920"/>
          </a:xfrm>
          <a:prstGeom prst="borderCallout1">
            <a:avLst>
              <a:gd name="adj1" fmla="val 47704"/>
              <a:gd name="adj2" fmla="val 288"/>
              <a:gd name="adj3" fmla="val 47911"/>
              <a:gd name="adj4" fmla="val -18218"/>
            </a:avLst>
          </a:prstGeom>
          <a:noFill/>
          <a:ln w="2844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0" name="CustomShape 3"/>
          <p:cNvSpPr/>
          <p:nvPr/>
        </p:nvSpPr>
        <p:spPr>
          <a:xfrm>
            <a:off x="2896200" y="3181320"/>
            <a:ext cx="3181320" cy="549720"/>
          </a:xfrm>
          <a:prstGeom prst="roundRect">
            <a:avLst>
              <a:gd name="adj" fmla="val 16667"/>
            </a:avLst>
          </a:prstGeom>
          <a:noFill/>
          <a:ln w="2844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1" name="CustomShape 4"/>
          <p:cNvSpPr/>
          <p:nvPr/>
        </p:nvSpPr>
        <p:spPr>
          <a:xfrm>
            <a:off x="2896200" y="3740400"/>
            <a:ext cx="3181320" cy="651600"/>
          </a:xfrm>
          <a:prstGeom prst="roundRect">
            <a:avLst>
              <a:gd name="adj" fmla="val 16667"/>
            </a:avLst>
          </a:prstGeom>
          <a:noFill/>
          <a:ln w="2844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2" name="CustomShape 5"/>
          <p:cNvSpPr/>
          <p:nvPr/>
        </p:nvSpPr>
        <p:spPr>
          <a:xfrm>
            <a:off x="3658680" y="4555080"/>
            <a:ext cx="3398040" cy="2075760"/>
          </a:xfrm>
          <a:prstGeom prst="borderCallout1">
            <a:avLst>
              <a:gd name="adj1" fmla="val 173"/>
              <a:gd name="adj2" fmla="val 44738"/>
              <a:gd name="adj3" fmla="val -7865"/>
              <a:gd name="adj4" fmla="val 44460"/>
            </a:avLst>
          </a:prstGeom>
          <a:noFill/>
          <a:ln w="2844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3" name="CustomShape 6"/>
          <p:cNvSpPr/>
          <p:nvPr/>
        </p:nvSpPr>
        <p:spPr>
          <a:xfrm>
            <a:off x="2896200" y="2675520"/>
            <a:ext cx="3181320" cy="484920"/>
          </a:xfrm>
          <a:prstGeom prst="roundRect">
            <a:avLst>
              <a:gd name="adj" fmla="val 16667"/>
            </a:avLst>
          </a:prstGeom>
          <a:noFill/>
          <a:ln w="2844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4" name="CustomShape 7"/>
          <p:cNvSpPr/>
          <p:nvPr/>
        </p:nvSpPr>
        <p:spPr>
          <a:xfrm>
            <a:off x="6389280" y="1600200"/>
            <a:ext cx="1890360" cy="897480"/>
          </a:xfrm>
          <a:prstGeom prst="borderCallout1">
            <a:avLst>
              <a:gd name="adj1" fmla="val 51679"/>
              <a:gd name="adj2" fmla="val 288"/>
              <a:gd name="adj3" fmla="val 120140"/>
              <a:gd name="adj4" fmla="val -17534"/>
            </a:avLst>
          </a:prstGeom>
          <a:noFill/>
          <a:ln w="2844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15" name="Picture 2"/>
          <p:cNvPicPr/>
          <p:nvPr/>
        </p:nvPicPr>
        <p:blipFill>
          <a:blip r:embed="rId7"/>
          <a:srcRect r="17045" b="29156"/>
          <a:stretch/>
        </p:blipFill>
        <p:spPr>
          <a:xfrm>
            <a:off x="7520760" y="1732680"/>
            <a:ext cx="643680" cy="68652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pic>
        <p:nvPicPr>
          <p:cNvPr id="516" name="Picture 2"/>
          <p:cNvPicPr/>
          <p:nvPr/>
        </p:nvPicPr>
        <p:blipFill>
          <a:blip r:embed="rId8"/>
          <a:stretch/>
        </p:blipFill>
        <p:spPr>
          <a:xfrm>
            <a:off x="6466680" y="1760760"/>
            <a:ext cx="1009440" cy="6231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17" name="Picture 4"/>
          <p:cNvPicPr/>
          <p:nvPr/>
        </p:nvPicPr>
        <p:blipFill>
          <a:blip r:embed="rId9"/>
          <a:stretch/>
        </p:blipFill>
        <p:spPr>
          <a:xfrm>
            <a:off x="6657840" y="2697480"/>
            <a:ext cx="590400" cy="84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18" name="Picture 2"/>
          <p:cNvPicPr/>
          <p:nvPr/>
        </p:nvPicPr>
        <p:blipFill>
          <a:blip r:embed="rId10"/>
          <a:stretch/>
        </p:blipFill>
        <p:spPr>
          <a:xfrm>
            <a:off x="4853160" y="5968800"/>
            <a:ext cx="977400" cy="5392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19" name="CustomShape 8"/>
          <p:cNvSpPr/>
          <p:nvPr/>
        </p:nvSpPr>
        <p:spPr>
          <a:xfrm>
            <a:off x="4699080" y="5930280"/>
            <a:ext cx="828000" cy="226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900" b="0" strike="noStrike" spc="-1">
                <a:solidFill>
                  <a:srgbClr val="D9D9D9"/>
                </a:solidFill>
                <a:latin typeface="Tw Cen MT"/>
                <a:ea typeface="DejaVu Sans"/>
              </a:rPr>
              <a:t>Unreported</a:t>
            </a:r>
            <a:endParaRPr lang="en-US" sz="900" b="0" strike="noStrike" spc="-1">
              <a:latin typeface="Arial"/>
            </a:endParaRPr>
          </a:p>
        </p:txBody>
      </p:sp>
      <p:pic>
        <p:nvPicPr>
          <p:cNvPr id="520" name="Picture 4"/>
          <p:cNvPicPr/>
          <p:nvPr/>
        </p:nvPicPr>
        <p:blipFill>
          <a:blip r:embed="rId11"/>
          <a:stretch/>
        </p:blipFill>
        <p:spPr>
          <a:xfrm>
            <a:off x="5891400" y="5959080"/>
            <a:ext cx="986760" cy="5540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21" name="CustomShape 9"/>
          <p:cNvSpPr/>
          <p:nvPr/>
        </p:nvSpPr>
        <p:spPr>
          <a:xfrm>
            <a:off x="5793840" y="5954760"/>
            <a:ext cx="701640" cy="226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900" b="0" strike="noStrike" spc="-1">
                <a:solidFill>
                  <a:srgbClr val="D9D9D9"/>
                </a:solidFill>
                <a:latin typeface="Tw Cen MT"/>
                <a:ea typeface="DejaVu Sans"/>
              </a:rPr>
              <a:t>Reported</a:t>
            </a:r>
            <a:endParaRPr lang="en-US" sz="900" b="0" strike="noStrike" spc="-1">
              <a:latin typeface="Arial"/>
            </a:endParaRPr>
          </a:p>
        </p:txBody>
      </p:sp>
      <p:pic>
        <p:nvPicPr>
          <p:cNvPr id="522" name="Picture 6"/>
          <p:cNvPicPr/>
          <p:nvPr/>
        </p:nvPicPr>
        <p:blipFill>
          <a:blip r:embed="rId12"/>
          <a:stretch/>
        </p:blipFill>
        <p:spPr>
          <a:xfrm>
            <a:off x="3779280" y="5927760"/>
            <a:ext cx="1068120" cy="6548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23" name="CustomShape 10"/>
          <p:cNvSpPr/>
          <p:nvPr/>
        </p:nvSpPr>
        <p:spPr>
          <a:xfrm>
            <a:off x="3603600" y="5927760"/>
            <a:ext cx="861840" cy="2260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900" b="0" strike="noStrike" spc="-1">
                <a:solidFill>
                  <a:srgbClr val="D9D9D9"/>
                </a:solidFill>
                <a:latin typeface="Tw Cen MT"/>
                <a:ea typeface="DejaVu Sans"/>
              </a:rPr>
              <a:t>Background</a:t>
            </a:r>
            <a:endParaRPr lang="en-US" sz="9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Component Analysis – Real Loss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525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89FE4584-8D7F-4BF2-9223-474F0A5FFFC7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68</a:t>
            </a:fld>
            <a:endParaRPr lang="en-US" sz="1400" b="0" strike="noStrike" spc="-1">
              <a:latin typeface="Arial"/>
            </a:endParaRPr>
          </a:p>
        </p:txBody>
      </p:sp>
      <p:pic>
        <p:nvPicPr>
          <p:cNvPr id="526" name="Picture 24"/>
          <p:cNvPicPr/>
          <p:nvPr/>
        </p:nvPicPr>
        <p:blipFill>
          <a:blip r:embed="rId2"/>
          <a:srcRect l="23421" t="7476"/>
          <a:stretch/>
        </p:blipFill>
        <p:spPr>
          <a:xfrm>
            <a:off x="2267280" y="4305960"/>
            <a:ext cx="2874600" cy="2298240"/>
          </a:xfrm>
          <a:prstGeom prst="rect">
            <a:avLst/>
          </a:prstGeom>
          <a:ln>
            <a:noFill/>
          </a:ln>
        </p:spPr>
      </p:pic>
      <p:sp>
        <p:nvSpPr>
          <p:cNvPr id="527" name="CustomShape 3"/>
          <p:cNvSpPr/>
          <p:nvPr/>
        </p:nvSpPr>
        <p:spPr>
          <a:xfrm>
            <a:off x="4766760" y="5250240"/>
            <a:ext cx="2324880" cy="155196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706702"/>
                </a:solidFill>
                <a:latin typeface="Tw Cen MT"/>
                <a:ea typeface="DejaVu Sans"/>
              </a:rPr>
              <a:t>LEAKAGE OR OVERFLOW AT STORAGE TANKS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528" name="Picture 2"/>
          <p:cNvPicPr/>
          <p:nvPr/>
        </p:nvPicPr>
        <p:blipFill>
          <a:blip r:embed="rId3"/>
          <a:stretch/>
        </p:blipFill>
        <p:spPr>
          <a:xfrm>
            <a:off x="688320" y="2008440"/>
            <a:ext cx="2750760" cy="2159640"/>
          </a:xfrm>
          <a:prstGeom prst="rect">
            <a:avLst/>
          </a:prstGeom>
          <a:ln>
            <a:noFill/>
          </a:ln>
        </p:spPr>
      </p:pic>
      <p:sp>
        <p:nvSpPr>
          <p:cNvPr id="529" name="CustomShape 4"/>
          <p:cNvSpPr/>
          <p:nvPr/>
        </p:nvSpPr>
        <p:spPr>
          <a:xfrm>
            <a:off x="533520" y="4102560"/>
            <a:ext cx="1578240" cy="11862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706702"/>
                </a:solidFill>
                <a:latin typeface="Tw Cen MT"/>
                <a:ea typeface="DejaVu Sans"/>
              </a:rPr>
              <a:t>LEAKAGE ON MAINS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530" name="Picture 3"/>
          <p:cNvPicPr/>
          <p:nvPr/>
        </p:nvPicPr>
        <p:blipFill>
          <a:blip r:embed="rId4"/>
          <a:stretch/>
        </p:blipFill>
        <p:spPr>
          <a:xfrm>
            <a:off x="5289480" y="1981080"/>
            <a:ext cx="3604680" cy="2385000"/>
          </a:xfrm>
          <a:prstGeom prst="rect">
            <a:avLst/>
          </a:prstGeom>
          <a:ln>
            <a:noFill/>
          </a:ln>
        </p:spPr>
      </p:pic>
      <p:sp>
        <p:nvSpPr>
          <p:cNvPr id="531" name="CustomShape 5"/>
          <p:cNvSpPr/>
          <p:nvPr/>
        </p:nvSpPr>
        <p:spPr>
          <a:xfrm>
            <a:off x="7293240" y="4088160"/>
            <a:ext cx="1849680" cy="155196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706702"/>
                </a:solidFill>
                <a:latin typeface="Tw Cen MT"/>
                <a:ea typeface="DejaVu Sans"/>
              </a:rPr>
              <a:t>LEAKAGE ON SERVICE LINES</a:t>
            </a:r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Real Loss Component Analysis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533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4637DA2B-59DC-41F0-93BD-E2E8A9E6D565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69</a:t>
            </a:fld>
            <a:endParaRPr lang="en-US" sz="1400" b="0" strike="noStrike" spc="-1">
              <a:latin typeface="Arial"/>
            </a:endParaRPr>
          </a:p>
        </p:txBody>
      </p:sp>
      <p:pic>
        <p:nvPicPr>
          <p:cNvPr id="534" name="Content Placeholder 4"/>
          <p:cNvPicPr/>
          <p:nvPr/>
        </p:nvPicPr>
        <p:blipFill>
          <a:blip r:embed="rId2"/>
          <a:stretch/>
        </p:blipFill>
        <p:spPr>
          <a:xfrm>
            <a:off x="585000" y="1385280"/>
            <a:ext cx="7923600" cy="5169960"/>
          </a:xfrm>
          <a:prstGeom prst="rect">
            <a:avLst/>
          </a:prstGeom>
          <a:ln>
            <a:noFill/>
          </a:ln>
        </p:spPr>
      </p:pic>
      <p:sp>
        <p:nvSpPr>
          <p:cNvPr id="535" name="CustomShape 3"/>
          <p:cNvSpPr/>
          <p:nvPr/>
        </p:nvSpPr>
        <p:spPr>
          <a:xfrm>
            <a:off x="1219320" y="2514600"/>
            <a:ext cx="2208600" cy="118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FF0000"/>
                </a:solidFill>
                <a:latin typeface="Arial"/>
                <a:ea typeface="DejaVu Sans"/>
              </a:rPr>
              <a:t>From a formula. Need to provide the ICF.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536" name="CustomShape 4"/>
          <p:cNvSpPr/>
          <p:nvPr/>
        </p:nvSpPr>
        <p:spPr>
          <a:xfrm>
            <a:off x="5638680" y="2514600"/>
            <a:ext cx="253044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FF0000"/>
                </a:solidFill>
                <a:latin typeface="Arial"/>
                <a:ea typeface="DejaVu Sans"/>
              </a:rPr>
              <a:t>From your repair records.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What is the Water Balance?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154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AA26951B-63EE-417F-A123-360FCC361FA2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7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155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In this section you will learn to:</a:t>
            </a:r>
            <a:endParaRPr lang="en-US" sz="29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lang="en-US" sz="29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1) Utilize the Water Balance</a:t>
            </a:r>
            <a:endParaRPr lang="en-US" sz="29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2) Separate Total Water Loss into Real and Apparent Loss</a:t>
            </a:r>
            <a:endParaRPr lang="en-US" sz="29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3) Separate Real and Apparent Loss into their sub-components</a:t>
            </a:r>
            <a:endParaRPr lang="en-US" sz="29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4) Use metrics in units of Volume, Value, &amp; Validity</a:t>
            </a:r>
            <a:endParaRPr lang="en-US" sz="29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Component Analysis- Real Loss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538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1C6DDED4-192E-4B2F-B8C0-A08A281FDAD3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70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539" name="CustomShape 3"/>
          <p:cNvSpPr/>
          <p:nvPr/>
        </p:nvSpPr>
        <p:spPr>
          <a:xfrm>
            <a:off x="612720" y="1600200"/>
            <a:ext cx="8152200" cy="608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Categories of Water Loss</a:t>
            </a:r>
            <a:endParaRPr lang="en-US" sz="2900" b="0" strike="noStrike" spc="-1">
              <a:latin typeface="Arial"/>
            </a:endParaRPr>
          </a:p>
        </p:txBody>
      </p:sp>
      <p:sp>
        <p:nvSpPr>
          <p:cNvPr id="540" name="CustomShape 4"/>
          <p:cNvSpPr/>
          <p:nvPr/>
        </p:nvSpPr>
        <p:spPr>
          <a:xfrm>
            <a:off x="1085040" y="2413080"/>
            <a:ext cx="1797480" cy="363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Tw Cen MT"/>
                <a:ea typeface="DejaVu Sans"/>
              </a:rPr>
              <a:t>Unavoidable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541" name="CustomShape 5"/>
          <p:cNvSpPr/>
          <p:nvPr/>
        </p:nvSpPr>
        <p:spPr>
          <a:xfrm>
            <a:off x="3826080" y="2413080"/>
            <a:ext cx="1797480" cy="363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Tw Cen MT"/>
                <a:ea typeface="DejaVu Sans"/>
              </a:rPr>
              <a:t>Detectable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542" name="CustomShape 6"/>
          <p:cNvSpPr/>
          <p:nvPr/>
        </p:nvSpPr>
        <p:spPr>
          <a:xfrm>
            <a:off x="6602760" y="2413080"/>
            <a:ext cx="1797480" cy="363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Tw Cen MT"/>
                <a:ea typeface="DejaVu Sans"/>
              </a:rPr>
              <a:t>Observable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543" name="Picture 16"/>
          <p:cNvPicPr/>
          <p:nvPr/>
        </p:nvPicPr>
        <p:blipFill>
          <a:blip r:embed="rId2"/>
          <a:srcRect b="32444"/>
          <a:stretch/>
        </p:blipFill>
        <p:spPr>
          <a:xfrm>
            <a:off x="228600" y="2920680"/>
            <a:ext cx="8600040" cy="317232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Real Loss Component Analysis: The Life of a Leak; Awareness, Location &amp; Repair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545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F633CCD1-6104-4EA9-8973-1BD5E4889556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71</a:t>
            </a:fld>
            <a:endParaRPr lang="en-US" sz="1400" b="0" strike="noStrike" spc="-1">
              <a:latin typeface="Arial"/>
            </a:endParaRPr>
          </a:p>
        </p:txBody>
      </p:sp>
      <p:pic>
        <p:nvPicPr>
          <p:cNvPr id="546" name="Picture 4"/>
          <p:cNvPicPr/>
          <p:nvPr/>
        </p:nvPicPr>
        <p:blipFill>
          <a:blip r:embed="rId2"/>
          <a:stretch/>
        </p:blipFill>
        <p:spPr>
          <a:xfrm>
            <a:off x="533520" y="2929680"/>
            <a:ext cx="3535200" cy="22197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47" name="Picture 5"/>
          <p:cNvPicPr/>
          <p:nvPr/>
        </p:nvPicPr>
        <p:blipFill>
          <a:blip r:embed="rId3"/>
          <a:stretch/>
        </p:blipFill>
        <p:spPr>
          <a:xfrm>
            <a:off x="4419720" y="1981080"/>
            <a:ext cx="4502880" cy="41169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Real Loss Component Analysis: Basic data needed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549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4CB0D960-7022-4548-B31D-F928D5882FED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72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550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lnSpcReduction="10000"/>
          </a:bodyPr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Failure Data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Break type: reported/unreported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Main or service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Location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Line size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Day/time break discovered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Day/time break was repaired</a:t>
            </a:r>
            <a:endParaRPr lang="en-US" sz="26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Other Data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Storage tank volume (total)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Average age of pipe network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Data from AWWA M36 water audit</a:t>
            </a: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Real Loss Component Analysis Results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556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151BD010-09AF-40D5-A164-CD87C1EB1AA4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73</a:t>
            </a:fld>
            <a:endParaRPr lang="en-US" sz="1400" b="0" strike="noStrike" spc="-1">
              <a:latin typeface="Arial"/>
            </a:endParaRPr>
          </a:p>
        </p:txBody>
      </p:sp>
      <p:pic>
        <p:nvPicPr>
          <p:cNvPr id="557" name="Content Placeholder 5"/>
          <p:cNvPicPr/>
          <p:nvPr/>
        </p:nvPicPr>
        <p:blipFill>
          <a:blip r:embed="rId2"/>
          <a:stretch/>
        </p:blipFill>
        <p:spPr>
          <a:xfrm>
            <a:off x="975960" y="1600200"/>
            <a:ext cx="7425720" cy="4951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Real Loss Component Analysis Results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559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0A191416-F383-4D47-B5FB-D1F770E67684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74</a:t>
            </a:fld>
            <a:endParaRPr lang="en-US" sz="1400" b="0" strike="noStrike" spc="-1">
              <a:latin typeface="Arial"/>
            </a:endParaRPr>
          </a:p>
        </p:txBody>
      </p:sp>
      <p:pic>
        <p:nvPicPr>
          <p:cNvPr id="560" name="Content Placeholder 4"/>
          <p:cNvPicPr/>
          <p:nvPr/>
        </p:nvPicPr>
        <p:blipFill>
          <a:blip r:embed="rId2"/>
          <a:stretch/>
        </p:blipFill>
        <p:spPr>
          <a:xfrm>
            <a:off x="2210760" y="1600200"/>
            <a:ext cx="5109120" cy="510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Component Analysis – Real Loss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566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AF74D749-A4B5-4F5C-91C0-D770BE29769F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75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567" name="CustomShape 3"/>
          <p:cNvSpPr/>
          <p:nvPr/>
        </p:nvSpPr>
        <p:spPr>
          <a:xfrm>
            <a:off x="612720" y="1600200"/>
            <a:ext cx="3043800" cy="32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What is my quantity of Unavoidable or Background Leakage (UARL)?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Calculate based on:</a:t>
            </a: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Component Analysis – Real Loss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569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CAEA65F1-100B-43CF-B5F3-5CD3157AFD75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76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570" name="CustomShape 3"/>
          <p:cNvSpPr/>
          <p:nvPr/>
        </p:nvSpPr>
        <p:spPr>
          <a:xfrm>
            <a:off x="612720" y="1600200"/>
            <a:ext cx="8152200" cy="68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Pressure is a Big Factor</a:t>
            </a:r>
            <a:endParaRPr lang="en-US" sz="2900" b="0" strike="noStrike" spc="-1">
              <a:latin typeface="Arial"/>
            </a:endParaRPr>
          </a:p>
        </p:txBody>
      </p:sp>
      <p:pic>
        <p:nvPicPr>
          <p:cNvPr id="571" name="Picture 16"/>
          <p:cNvPicPr/>
          <p:nvPr/>
        </p:nvPicPr>
        <p:blipFill>
          <a:blip r:embed="rId2"/>
          <a:srcRect r="65150" b="32444"/>
          <a:stretch/>
        </p:blipFill>
        <p:spPr>
          <a:xfrm>
            <a:off x="609480" y="3103920"/>
            <a:ext cx="1806120" cy="1910160"/>
          </a:xfrm>
          <a:prstGeom prst="rect">
            <a:avLst/>
          </a:prstGeom>
          <a:ln w="9360">
            <a:noFill/>
          </a:ln>
        </p:spPr>
      </p:pic>
      <p:sp>
        <p:nvSpPr>
          <p:cNvPr id="572" name="CustomShape 4"/>
          <p:cNvSpPr/>
          <p:nvPr/>
        </p:nvSpPr>
        <p:spPr>
          <a:xfrm>
            <a:off x="2528640" y="2845800"/>
            <a:ext cx="1874880" cy="1724760"/>
          </a:xfrm>
          <a:prstGeom prst="upArrow">
            <a:avLst>
              <a:gd name="adj1" fmla="val 50000"/>
              <a:gd name="adj2" fmla="val 50000"/>
            </a:avLst>
          </a:prstGeom>
          <a:ln>
            <a:solidFill>
              <a:srgbClr val="00C795"/>
            </a:solidFill>
            <a:round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73" name="CustomShape 5"/>
          <p:cNvSpPr/>
          <p:nvPr/>
        </p:nvSpPr>
        <p:spPr>
          <a:xfrm>
            <a:off x="2915640" y="3384720"/>
            <a:ext cx="1220760" cy="6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536142"/>
                </a:solidFill>
                <a:latin typeface="Tw Cen MT"/>
                <a:ea typeface="DejaVu Sans"/>
              </a:rPr>
              <a:t>PRESSURE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574" name="CustomShape 6"/>
          <p:cNvSpPr/>
          <p:nvPr/>
        </p:nvSpPr>
        <p:spPr>
          <a:xfrm>
            <a:off x="3991320" y="3800520"/>
            <a:ext cx="1874880" cy="1724760"/>
          </a:xfrm>
          <a:prstGeom prst="upArrow">
            <a:avLst>
              <a:gd name="adj1" fmla="val 50000"/>
              <a:gd name="adj2" fmla="val 50000"/>
            </a:avLst>
          </a:prstGeom>
          <a:ln>
            <a:solidFill>
              <a:srgbClr val="00C795"/>
            </a:solidFill>
            <a:round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75" name="CustomShape 7"/>
          <p:cNvSpPr/>
          <p:nvPr/>
        </p:nvSpPr>
        <p:spPr>
          <a:xfrm>
            <a:off x="4524840" y="4339440"/>
            <a:ext cx="122076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536142"/>
                </a:solidFill>
                <a:latin typeface="Tw Cen MT"/>
                <a:ea typeface="DejaVu Sans"/>
              </a:rPr>
              <a:t>LOSSES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576" name="CustomShape 8"/>
          <p:cNvSpPr/>
          <p:nvPr/>
        </p:nvSpPr>
        <p:spPr>
          <a:xfrm rot="10800000">
            <a:off x="5444640" y="1900080"/>
            <a:ext cx="2077920" cy="1911960"/>
          </a:xfrm>
          <a:prstGeom prst="upArrow">
            <a:avLst>
              <a:gd name="adj1" fmla="val 50000"/>
              <a:gd name="adj2" fmla="val 50000"/>
            </a:avLst>
          </a:prstGeom>
          <a:ln>
            <a:solidFill>
              <a:srgbClr val="00C795"/>
            </a:solidFill>
            <a:round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77" name="CustomShape 9"/>
          <p:cNvSpPr/>
          <p:nvPr/>
        </p:nvSpPr>
        <p:spPr>
          <a:xfrm>
            <a:off x="5872680" y="2887200"/>
            <a:ext cx="1353240" cy="6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536142"/>
                </a:solidFill>
                <a:latin typeface="Tw Cen MT"/>
                <a:ea typeface="DejaVu Sans"/>
              </a:rPr>
              <a:t>PRESSURE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578" name="CustomShape 10"/>
          <p:cNvSpPr/>
          <p:nvPr/>
        </p:nvSpPr>
        <p:spPr>
          <a:xfrm rot="10800000">
            <a:off x="7066080" y="2958480"/>
            <a:ext cx="2077920" cy="1911960"/>
          </a:xfrm>
          <a:prstGeom prst="upArrow">
            <a:avLst>
              <a:gd name="adj1" fmla="val 50000"/>
              <a:gd name="adj2" fmla="val 50000"/>
            </a:avLst>
          </a:prstGeom>
          <a:ln>
            <a:solidFill>
              <a:srgbClr val="00C795"/>
            </a:solidFill>
            <a:round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79" name="CustomShape 11"/>
          <p:cNvSpPr/>
          <p:nvPr/>
        </p:nvSpPr>
        <p:spPr>
          <a:xfrm>
            <a:off x="7665840" y="3945240"/>
            <a:ext cx="135324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536142"/>
                </a:solidFill>
                <a:latin typeface="Tw Cen MT"/>
                <a:ea typeface="DejaVu Sans"/>
              </a:rPr>
              <a:t>LOSSES</a:t>
            </a:r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Component Analysis – Real Loss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581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BA717D9E-1465-470D-923D-28225D44DA89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77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582" name="CustomShape 3"/>
          <p:cNvSpPr/>
          <p:nvPr/>
        </p:nvSpPr>
        <p:spPr>
          <a:xfrm>
            <a:off x="612720" y="1600200"/>
            <a:ext cx="8152200" cy="258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Tools to address Background leakage: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Pressure stabilization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Pressure reduction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Main and service line replacement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Reduction of # of joints and fittings</a:t>
            </a:r>
            <a:endParaRPr lang="en-US" sz="2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Component Analysis – Real Loss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584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B42CB1A8-F6F3-433A-990B-5378CCF21D6B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78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585" name="CustomShape 3"/>
          <p:cNvSpPr/>
          <p:nvPr/>
        </p:nvSpPr>
        <p:spPr>
          <a:xfrm>
            <a:off x="612720" y="1600200"/>
            <a:ext cx="53298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Reported Leaks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Condition, type, &amp; length of pipe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Depth 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Type of soil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Installation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Pressure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Inspection of system</a:t>
            </a:r>
            <a:endParaRPr lang="en-US" sz="2600" b="0" strike="noStrike" spc="-1">
              <a:latin typeface="Arial"/>
            </a:endParaRPr>
          </a:p>
        </p:txBody>
      </p:sp>
      <p:pic>
        <p:nvPicPr>
          <p:cNvPr id="586" name="Picture 16"/>
          <p:cNvPicPr/>
          <p:nvPr/>
        </p:nvPicPr>
        <p:blipFill>
          <a:blip r:embed="rId2"/>
          <a:srcRect l="70301" b="32444"/>
          <a:stretch/>
        </p:blipFill>
        <p:spPr>
          <a:xfrm>
            <a:off x="5791320" y="1905120"/>
            <a:ext cx="3099240" cy="38458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Component Analysis – Real Loss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588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39C1E4BF-10B5-405E-BBCF-D9B500B85ABE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79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589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Tools to Address Reported Breaks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Pressure stabilization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Pressure reduction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Main and service replacement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Optimize repair and response time</a:t>
            </a: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AWWA Water Balance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346FC57A-73E3-4490-A086-A84404867011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8</a:t>
            </a:fld>
            <a:endParaRPr lang="en-US" sz="1400" b="0" strike="noStrike" spc="-1">
              <a:latin typeface="Arial"/>
            </a:endParaRPr>
          </a:p>
        </p:txBody>
      </p:sp>
      <p:pic>
        <p:nvPicPr>
          <p:cNvPr id="158" name="Content Placeholder 4"/>
          <p:cNvPicPr/>
          <p:nvPr/>
        </p:nvPicPr>
        <p:blipFill>
          <a:blip r:embed="rId2"/>
          <a:stretch/>
        </p:blipFill>
        <p:spPr>
          <a:xfrm>
            <a:off x="612720" y="1945080"/>
            <a:ext cx="8152200" cy="4262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CustomShape 1"/>
          <p:cNvSpPr/>
          <p:nvPr/>
        </p:nvSpPr>
        <p:spPr>
          <a:xfrm>
            <a:off x="147781" y="228600"/>
            <a:ext cx="8866909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3800" b="1" strike="noStrike" spc="-1" dirty="0" smtClean="0">
                <a:solidFill>
                  <a:srgbClr val="FF0000"/>
                </a:solidFill>
                <a:latin typeface="Tw Cen MT"/>
                <a:ea typeface="DejaVu Sans"/>
              </a:rPr>
              <a:t>Real Loss Component Analysis – </a:t>
            </a:r>
            <a:r>
              <a:rPr lang="en-US" sz="3800" b="1" strike="noStrike" spc="-1" dirty="0">
                <a:solidFill>
                  <a:srgbClr val="FF0000"/>
                </a:solidFill>
                <a:latin typeface="Tw Cen MT"/>
                <a:ea typeface="DejaVu Sans"/>
              </a:rPr>
              <a:t>Activity </a:t>
            </a:r>
            <a:r>
              <a:rPr lang="en-US" sz="3800" b="1" strike="noStrike" spc="-1" dirty="0" smtClean="0">
                <a:solidFill>
                  <a:srgbClr val="FF0000"/>
                </a:solidFill>
                <a:latin typeface="Tw Cen MT"/>
                <a:ea typeface="DejaVu Sans"/>
              </a:rPr>
              <a:t>3</a:t>
            </a:r>
            <a:endParaRPr lang="en-US" sz="3800" b="0" strike="noStrike" spc="-1" dirty="0">
              <a:latin typeface="Arial"/>
            </a:endParaRPr>
          </a:p>
        </p:txBody>
      </p:sp>
      <p:sp>
        <p:nvSpPr>
          <p:cNvPr id="446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ED23E077-DE7A-4ED8-A919-E382AAD5C5CE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80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447" name="CustomShape 3"/>
          <p:cNvSpPr/>
          <p:nvPr/>
        </p:nvSpPr>
        <p:spPr>
          <a:xfrm>
            <a:off x="612720" y="1600200"/>
            <a:ext cx="7404444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 dirty="0" smtClean="0">
                <a:solidFill>
                  <a:srgbClr val="000000"/>
                </a:solidFill>
                <a:latin typeface="Tw Cen MT"/>
                <a:ea typeface="DejaVu Sans"/>
              </a:rPr>
              <a:t>Placeholder for Hands-On Activity #3</a:t>
            </a:r>
            <a:endParaRPr lang="en-US" sz="2900" b="0" strike="noStrike" spc="-1" dirty="0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 dirty="0" smtClean="0">
                <a:solidFill>
                  <a:srgbClr val="000000"/>
                </a:solidFill>
                <a:latin typeface="Tw Cen MT"/>
                <a:ea typeface="DejaVu Sans"/>
              </a:rPr>
              <a:t>Use </a:t>
            </a:r>
            <a:r>
              <a:rPr lang="en-US" sz="2600" b="0" strike="noStrike" spc="-1" dirty="0" err="1" smtClean="0">
                <a:solidFill>
                  <a:srgbClr val="000000"/>
                </a:solidFill>
                <a:latin typeface="Tw Cen MT"/>
                <a:ea typeface="DejaVu Sans"/>
              </a:rPr>
              <a:t>AWWARf</a:t>
            </a:r>
            <a:r>
              <a:rPr lang="en-US" sz="2600" b="0" strike="noStrike" spc="-1" dirty="0" smtClean="0">
                <a:solidFill>
                  <a:srgbClr val="000000"/>
                </a:solidFill>
                <a:latin typeface="Tw Cen MT"/>
                <a:ea typeface="DejaVu Sans"/>
              </a:rPr>
              <a:t> </a:t>
            </a:r>
            <a:r>
              <a:rPr lang="en-US" sz="2600" spc="-1" dirty="0" smtClean="0">
                <a:solidFill>
                  <a:srgbClr val="000000"/>
                </a:solidFill>
                <a:latin typeface="Tw Cen MT"/>
                <a:ea typeface="DejaVu Sans"/>
              </a:rPr>
              <a:t>Leakage Component Analysis Model to u</a:t>
            </a:r>
            <a:r>
              <a:rPr lang="en-US" sz="2600" b="0" strike="noStrike" spc="-1" dirty="0" smtClean="0">
                <a:solidFill>
                  <a:srgbClr val="000000"/>
                </a:solidFill>
                <a:latin typeface="Tw Cen MT"/>
                <a:ea typeface="DejaVu Sans"/>
              </a:rPr>
              <a:t>pdate </a:t>
            </a:r>
            <a:r>
              <a:rPr lang="en-US" sz="2600" b="0" strike="noStrike" spc="-1" dirty="0">
                <a:solidFill>
                  <a:srgbClr val="000000"/>
                </a:solidFill>
                <a:latin typeface="Tw Cen MT"/>
                <a:ea typeface="DejaVu Sans"/>
              </a:rPr>
              <a:t>initial </a:t>
            </a:r>
            <a:r>
              <a:rPr lang="en-US" sz="2600" b="0" strike="noStrike" spc="-1" dirty="0" smtClean="0">
                <a:solidFill>
                  <a:srgbClr val="000000"/>
                </a:solidFill>
                <a:latin typeface="Tw Cen MT"/>
                <a:ea typeface="DejaVu Sans"/>
              </a:rPr>
              <a:t>audit from Rockville WSC</a:t>
            </a: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spc="-1" dirty="0" smtClean="0">
                <a:solidFill>
                  <a:srgbClr val="000000"/>
                </a:solidFill>
                <a:latin typeface="Tw Cen MT"/>
                <a:ea typeface="DejaVu Sans"/>
              </a:rPr>
              <a:t>Identify volume &amp; value of the real loss sub-component of the Rockville WSC NRW</a:t>
            </a:r>
            <a:endParaRPr lang="en-US" sz="2600" b="0" strike="noStrike" spc="-1" dirty="0" smtClean="0">
              <a:solidFill>
                <a:srgbClr val="000000"/>
              </a:solidFill>
              <a:latin typeface="Tw Cen MT"/>
              <a:ea typeface="DejaVu Sans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spc="-1" dirty="0" smtClean="0">
                <a:solidFill>
                  <a:srgbClr val="000000"/>
                </a:solidFill>
                <a:latin typeface="Tw Cen MT"/>
              </a:rPr>
              <a:t>Applied </a:t>
            </a:r>
            <a:r>
              <a:rPr lang="en-US" sz="2900" spc="-1" dirty="0">
                <a:solidFill>
                  <a:srgbClr val="000000"/>
                </a:solidFill>
                <a:latin typeface="Tw Cen MT"/>
              </a:rPr>
              <a:t>Activity </a:t>
            </a:r>
            <a:r>
              <a:rPr lang="en-US" sz="2900" spc="-1" dirty="0" smtClean="0">
                <a:solidFill>
                  <a:srgbClr val="000000"/>
                </a:solidFill>
                <a:latin typeface="Tw Cen MT"/>
              </a:rPr>
              <a:t>#3</a:t>
            </a:r>
            <a:endParaRPr lang="en-US" sz="2900" spc="-1" dirty="0"/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spc="-1" dirty="0" smtClean="0">
                <a:solidFill>
                  <a:srgbClr val="000000"/>
                </a:solidFill>
                <a:latin typeface="Tw Cen MT"/>
              </a:rPr>
              <a:t>Assemble and input your system’s break data into the </a:t>
            </a:r>
            <a:r>
              <a:rPr lang="en-US" sz="2600" spc="-1" dirty="0" err="1" smtClean="0">
                <a:solidFill>
                  <a:srgbClr val="000000"/>
                </a:solidFill>
                <a:latin typeface="Tw Cen MT"/>
              </a:rPr>
              <a:t>AWWARf</a:t>
            </a:r>
            <a:r>
              <a:rPr lang="en-US" sz="2600" spc="-1" dirty="0" smtClean="0">
                <a:solidFill>
                  <a:srgbClr val="000000"/>
                </a:solidFill>
                <a:latin typeface="Tw Cen MT"/>
              </a:rPr>
              <a:t> model</a:t>
            </a:r>
            <a:endParaRPr lang="en-US" sz="2600" spc="-1" dirty="0"/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spc="-1" dirty="0" smtClean="0">
                <a:solidFill>
                  <a:srgbClr val="000000"/>
                </a:solidFill>
                <a:latin typeface="Tw Cen MT"/>
              </a:rPr>
              <a:t>Otherwise, develop a plan to collect, assemble and use the required break data for your audit</a:t>
            </a:r>
            <a:endParaRPr lang="en-US" sz="26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563343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Component Analysis – Apparent Losses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591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E3F40447-4592-4C64-BD66-A9911784C15B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81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592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lnSpcReduction="10000"/>
          </a:bodyPr>
          <a:lstStyle/>
          <a:p>
            <a:pPr marL="385920" indent="-38484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AutoNum type="arabicPeriod"/>
            </a:pPr>
            <a:r>
              <a:rPr lang="en-US" sz="2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Create a water balance:  separate Non-Revenue Water into Unbilled Consumption, Apparent Loss and Real Loss.</a:t>
            </a: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lang="en-US" sz="2800" b="0" strike="noStrike" spc="-1">
              <a:latin typeface="Arial"/>
            </a:endParaRPr>
          </a:p>
          <a:p>
            <a:pPr marL="385920" indent="-38484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AutoNum type="arabicPeriod"/>
            </a:pPr>
            <a:r>
              <a:rPr lang="en-US" sz="2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Test the validity:  Data Validity Score &amp; Metrics screening, data validity checking</a:t>
            </a: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lang="en-US" sz="2800" b="0" strike="noStrike" spc="-1">
              <a:latin typeface="Arial"/>
            </a:endParaRPr>
          </a:p>
          <a:p>
            <a:pPr marL="385920" indent="-38484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Arial"/>
              <a:buAutoNum type="arabicPeriod"/>
            </a:pPr>
            <a:r>
              <a:rPr lang="en-US" sz="2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Analyze the components of Unbilled Consumption, Apparent Loss and Real Loss.  Use volumes &amp; values.</a:t>
            </a: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lang="en-US" sz="2800" b="0" strike="noStrike" spc="-1">
              <a:latin typeface="Arial"/>
            </a:endParaRPr>
          </a:p>
          <a:p>
            <a:pPr marL="385920" indent="-38484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AutoNum type="arabicPeriod"/>
            </a:pPr>
            <a:r>
              <a:rPr lang="en-US" sz="28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Prioritize the components to make a plan of attack</a:t>
            </a:r>
            <a:r>
              <a:rPr lang="en-US" sz="2800" b="0" strike="noStrike" spc="-1">
                <a:solidFill>
                  <a:srgbClr val="FFFFFF"/>
                </a:solidFill>
                <a:latin typeface="Tw Cen MT"/>
                <a:ea typeface="DejaVu Sans"/>
              </a:rPr>
              <a:t>.</a:t>
            </a: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lang="en-US" sz="2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lang="en-US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Component Analysis – Apparent Losses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594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760EBB1F-B90D-41EC-8BF7-E86CDE45B442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82</a:t>
            </a:fld>
            <a:endParaRPr lang="en-US" sz="1400" b="0" strike="noStrike" spc="-1">
              <a:latin typeface="Arial"/>
            </a:endParaRPr>
          </a:p>
        </p:txBody>
      </p:sp>
      <p:pic>
        <p:nvPicPr>
          <p:cNvPr id="595" name="Picture 5"/>
          <p:cNvPicPr/>
          <p:nvPr/>
        </p:nvPicPr>
        <p:blipFill>
          <a:blip r:embed="rId2"/>
          <a:stretch/>
        </p:blipFill>
        <p:spPr>
          <a:xfrm>
            <a:off x="612720" y="1676520"/>
            <a:ext cx="5089320" cy="2774160"/>
          </a:xfrm>
          <a:prstGeom prst="rect">
            <a:avLst/>
          </a:prstGeom>
          <a:ln>
            <a:noFill/>
          </a:ln>
        </p:spPr>
      </p:pic>
      <p:pic>
        <p:nvPicPr>
          <p:cNvPr id="596" name="Picture 3"/>
          <p:cNvPicPr/>
          <p:nvPr/>
        </p:nvPicPr>
        <p:blipFill>
          <a:blip r:embed="rId3"/>
          <a:stretch/>
        </p:blipFill>
        <p:spPr>
          <a:xfrm>
            <a:off x="3561840" y="4714560"/>
            <a:ext cx="2859120" cy="14050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97" name="Picture 4"/>
          <p:cNvPicPr/>
          <p:nvPr/>
        </p:nvPicPr>
        <p:blipFill>
          <a:blip r:embed="rId4"/>
          <a:stretch/>
        </p:blipFill>
        <p:spPr>
          <a:xfrm>
            <a:off x="6888600" y="2829960"/>
            <a:ext cx="779760" cy="795960"/>
          </a:xfrm>
          <a:prstGeom prst="rect">
            <a:avLst/>
          </a:prstGeom>
          <a:ln>
            <a:noFill/>
          </a:ln>
        </p:spPr>
      </p:pic>
      <p:pic>
        <p:nvPicPr>
          <p:cNvPr id="598" name="Picture 2"/>
          <p:cNvPicPr/>
          <p:nvPr/>
        </p:nvPicPr>
        <p:blipFill>
          <a:blip r:embed="rId5"/>
          <a:stretch/>
        </p:blipFill>
        <p:spPr>
          <a:xfrm>
            <a:off x="6163200" y="3776040"/>
            <a:ext cx="666720" cy="421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99" name="Picture 9"/>
          <p:cNvPicPr/>
          <p:nvPr/>
        </p:nvPicPr>
        <p:blipFill>
          <a:blip r:embed="rId6"/>
          <a:stretch/>
        </p:blipFill>
        <p:spPr>
          <a:xfrm>
            <a:off x="6565320" y="3846240"/>
            <a:ext cx="672840" cy="49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00" name="Picture 10"/>
          <p:cNvPicPr/>
          <p:nvPr/>
        </p:nvPicPr>
        <p:blipFill>
          <a:blip r:embed="rId7"/>
          <a:stretch/>
        </p:blipFill>
        <p:spPr>
          <a:xfrm>
            <a:off x="3582000" y="6015600"/>
            <a:ext cx="2825640" cy="651240"/>
          </a:xfrm>
          <a:prstGeom prst="rect">
            <a:avLst/>
          </a:prstGeom>
          <a:ln>
            <a:noFill/>
          </a:ln>
        </p:spPr>
      </p:pic>
      <p:sp>
        <p:nvSpPr>
          <p:cNvPr id="601" name="CustomShape 3"/>
          <p:cNvSpPr/>
          <p:nvPr/>
        </p:nvSpPr>
        <p:spPr>
          <a:xfrm>
            <a:off x="5957640" y="2710440"/>
            <a:ext cx="1740600" cy="1796400"/>
          </a:xfrm>
          <a:prstGeom prst="borderCallout1">
            <a:avLst>
              <a:gd name="adj1" fmla="val 47704"/>
              <a:gd name="adj2" fmla="val 288"/>
              <a:gd name="adj3" fmla="val 47911"/>
              <a:gd name="adj4" fmla="val -18218"/>
            </a:avLst>
          </a:prstGeom>
          <a:noFill/>
          <a:ln w="2844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2" name="CustomShape 4"/>
          <p:cNvSpPr/>
          <p:nvPr/>
        </p:nvSpPr>
        <p:spPr>
          <a:xfrm>
            <a:off x="2733120" y="3247560"/>
            <a:ext cx="2929320" cy="546120"/>
          </a:xfrm>
          <a:prstGeom prst="roundRect">
            <a:avLst>
              <a:gd name="adj" fmla="val 16667"/>
            </a:avLst>
          </a:prstGeom>
          <a:noFill/>
          <a:ln w="2844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3" name="CustomShape 5"/>
          <p:cNvSpPr/>
          <p:nvPr/>
        </p:nvSpPr>
        <p:spPr>
          <a:xfrm>
            <a:off x="2733120" y="3803040"/>
            <a:ext cx="2929320" cy="647640"/>
          </a:xfrm>
          <a:prstGeom prst="roundRect">
            <a:avLst>
              <a:gd name="adj" fmla="val 16667"/>
            </a:avLst>
          </a:prstGeom>
          <a:noFill/>
          <a:ln w="2844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4" name="CustomShape 6"/>
          <p:cNvSpPr/>
          <p:nvPr/>
        </p:nvSpPr>
        <p:spPr>
          <a:xfrm>
            <a:off x="3435120" y="4612320"/>
            <a:ext cx="3129120" cy="2062800"/>
          </a:xfrm>
          <a:prstGeom prst="borderCallout1">
            <a:avLst>
              <a:gd name="adj1" fmla="val 173"/>
              <a:gd name="adj2" fmla="val 44738"/>
              <a:gd name="adj3" fmla="val -7865"/>
              <a:gd name="adj4" fmla="val 44460"/>
            </a:avLst>
          </a:prstGeom>
          <a:noFill/>
          <a:ln w="2844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5" name="CustomShape 7"/>
          <p:cNvSpPr/>
          <p:nvPr/>
        </p:nvSpPr>
        <p:spPr>
          <a:xfrm>
            <a:off x="2733120" y="2744640"/>
            <a:ext cx="2929320" cy="482040"/>
          </a:xfrm>
          <a:prstGeom prst="roundRect">
            <a:avLst>
              <a:gd name="adj" fmla="val 16667"/>
            </a:avLst>
          </a:prstGeom>
          <a:noFill/>
          <a:ln w="2844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6" name="CustomShape 8"/>
          <p:cNvSpPr/>
          <p:nvPr/>
        </p:nvSpPr>
        <p:spPr>
          <a:xfrm>
            <a:off x="5949360" y="1676520"/>
            <a:ext cx="1740600" cy="891720"/>
          </a:xfrm>
          <a:prstGeom prst="borderCallout1">
            <a:avLst>
              <a:gd name="adj1" fmla="val 51679"/>
              <a:gd name="adj2" fmla="val 288"/>
              <a:gd name="adj3" fmla="val 120140"/>
              <a:gd name="adj4" fmla="val -17534"/>
            </a:avLst>
          </a:prstGeom>
          <a:noFill/>
          <a:ln w="2844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07" name="Picture 2"/>
          <p:cNvPicPr/>
          <p:nvPr/>
        </p:nvPicPr>
        <p:blipFill>
          <a:blip r:embed="rId8"/>
          <a:srcRect r="17078" b="29164"/>
          <a:stretch/>
        </p:blipFill>
        <p:spPr>
          <a:xfrm>
            <a:off x="6991560" y="1807920"/>
            <a:ext cx="592560" cy="682200"/>
          </a:xfrm>
          <a:prstGeom prst="rect">
            <a:avLst/>
          </a:prstGeom>
          <a:ln>
            <a:noFill/>
          </a:ln>
        </p:spPr>
      </p:pic>
      <p:pic>
        <p:nvPicPr>
          <p:cNvPr id="608" name="Picture 2"/>
          <p:cNvPicPr/>
          <p:nvPr/>
        </p:nvPicPr>
        <p:blipFill>
          <a:blip r:embed="rId9"/>
          <a:stretch/>
        </p:blipFill>
        <p:spPr>
          <a:xfrm>
            <a:off x="6020640" y="1836000"/>
            <a:ext cx="929520" cy="619200"/>
          </a:xfrm>
          <a:prstGeom prst="rect">
            <a:avLst/>
          </a:prstGeom>
          <a:ln>
            <a:noFill/>
          </a:ln>
        </p:spPr>
      </p:pic>
      <p:pic>
        <p:nvPicPr>
          <p:cNvPr id="609" name="Picture 4"/>
          <p:cNvPicPr/>
          <p:nvPr/>
        </p:nvPicPr>
        <p:blipFill>
          <a:blip r:embed="rId10"/>
          <a:stretch/>
        </p:blipFill>
        <p:spPr>
          <a:xfrm>
            <a:off x="6196680" y="2766960"/>
            <a:ext cx="543600" cy="840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Picture 1"/>
          <p:cNvPicPr/>
          <p:nvPr/>
        </p:nvPicPr>
        <p:blipFill>
          <a:blip r:embed="rId2"/>
          <a:stretch/>
        </p:blipFill>
        <p:spPr>
          <a:xfrm>
            <a:off x="33120" y="57240"/>
            <a:ext cx="9076680" cy="5961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Picture 8"/>
          <p:cNvPicPr/>
          <p:nvPr/>
        </p:nvPicPr>
        <p:blipFill>
          <a:blip r:embed="rId2"/>
          <a:stretch/>
        </p:blipFill>
        <p:spPr>
          <a:xfrm>
            <a:off x="228600" y="76320"/>
            <a:ext cx="8565480" cy="5866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Line 1"/>
          <p:cNvSpPr/>
          <p:nvPr/>
        </p:nvSpPr>
        <p:spPr>
          <a:xfrm>
            <a:off x="4572000" y="0"/>
            <a:ext cx="360" cy="6858000"/>
          </a:xfrm>
          <a:prstGeom prst="line">
            <a:avLst/>
          </a:prstGeom>
          <a:ln w="38160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3" name="CustomShape 2"/>
          <p:cNvSpPr/>
          <p:nvPr/>
        </p:nvSpPr>
        <p:spPr>
          <a:xfrm>
            <a:off x="1553400" y="474120"/>
            <a:ext cx="121212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Volume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614" name="CustomShape 3"/>
          <p:cNvSpPr/>
          <p:nvPr/>
        </p:nvSpPr>
        <p:spPr>
          <a:xfrm>
            <a:off x="6580080" y="474120"/>
            <a:ext cx="93312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Value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615" name="Picture 1"/>
          <p:cNvPicPr/>
          <p:nvPr/>
        </p:nvPicPr>
        <p:blipFill>
          <a:blip r:embed="rId2"/>
          <a:srcRect l="54311" t="43013" r="30202" b="11460"/>
          <a:stretch/>
        </p:blipFill>
        <p:spPr>
          <a:xfrm>
            <a:off x="7047360" y="3274560"/>
            <a:ext cx="684720" cy="2665800"/>
          </a:xfrm>
          <a:prstGeom prst="rect">
            <a:avLst/>
          </a:prstGeom>
          <a:ln>
            <a:noFill/>
          </a:ln>
        </p:spPr>
      </p:pic>
      <p:pic>
        <p:nvPicPr>
          <p:cNvPr id="616" name="Picture 2"/>
          <p:cNvPicPr/>
          <p:nvPr/>
        </p:nvPicPr>
        <p:blipFill>
          <a:blip r:embed="rId3"/>
          <a:srcRect l="45217" t="82033" r="35839" b="11466"/>
          <a:stretch/>
        </p:blipFill>
        <p:spPr>
          <a:xfrm>
            <a:off x="1828800" y="5562720"/>
            <a:ext cx="837000" cy="379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CustomShape 1"/>
          <p:cNvSpPr/>
          <p:nvPr/>
        </p:nvSpPr>
        <p:spPr>
          <a:xfrm>
            <a:off x="1553400" y="474120"/>
            <a:ext cx="121212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Volume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618" name="CustomShape 2"/>
          <p:cNvSpPr/>
          <p:nvPr/>
        </p:nvSpPr>
        <p:spPr>
          <a:xfrm>
            <a:off x="6580080" y="474120"/>
            <a:ext cx="93312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Value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619" name="Picture 1"/>
          <p:cNvPicPr/>
          <p:nvPr/>
        </p:nvPicPr>
        <p:blipFill>
          <a:blip r:embed="rId2"/>
          <a:srcRect l="54311" t="43013" r="30202" b="11460"/>
          <a:stretch/>
        </p:blipFill>
        <p:spPr>
          <a:xfrm>
            <a:off x="7086600" y="3429000"/>
            <a:ext cx="684720" cy="2665800"/>
          </a:xfrm>
          <a:prstGeom prst="rect">
            <a:avLst/>
          </a:prstGeom>
          <a:ln>
            <a:noFill/>
          </a:ln>
        </p:spPr>
      </p:pic>
      <p:pic>
        <p:nvPicPr>
          <p:cNvPr id="620" name="Picture 2"/>
          <p:cNvPicPr/>
          <p:nvPr/>
        </p:nvPicPr>
        <p:blipFill>
          <a:blip r:embed="rId3"/>
          <a:srcRect l="45217" t="82033" r="35839" b="11466"/>
          <a:stretch/>
        </p:blipFill>
        <p:spPr>
          <a:xfrm>
            <a:off x="2057400" y="5539680"/>
            <a:ext cx="837000" cy="379800"/>
          </a:xfrm>
          <a:prstGeom prst="rect">
            <a:avLst/>
          </a:prstGeom>
          <a:ln>
            <a:noFill/>
          </a:ln>
        </p:spPr>
      </p:pic>
      <p:sp>
        <p:nvSpPr>
          <p:cNvPr id="621" name="CustomShape 3"/>
          <p:cNvSpPr/>
          <p:nvPr/>
        </p:nvSpPr>
        <p:spPr>
          <a:xfrm>
            <a:off x="2895480" y="3663000"/>
            <a:ext cx="361692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0" strike="noStrike" spc="-1">
                <a:solidFill>
                  <a:srgbClr val="FFFFFF"/>
                </a:solidFill>
                <a:latin typeface="Tw Cen MT"/>
                <a:ea typeface="DejaVu Sans"/>
              </a:rPr>
              <a:t>Small Meter Inaccuracy</a:t>
            </a:r>
            <a:endParaRPr lang="en-US" sz="1800" b="0" strike="noStrike" spc="-1">
              <a:latin typeface="Arial"/>
            </a:endParaRPr>
          </a:p>
          <a:p>
            <a:pPr algn="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622" name="CustomShape 4"/>
          <p:cNvSpPr/>
          <p:nvPr/>
        </p:nvSpPr>
        <p:spPr>
          <a:xfrm flipH="1">
            <a:off x="6533640" y="3429000"/>
            <a:ext cx="509760" cy="913320"/>
          </a:xfrm>
          <a:prstGeom prst="rightBrace">
            <a:avLst>
              <a:gd name="adj1" fmla="val 8333"/>
              <a:gd name="adj2" fmla="val 50000"/>
            </a:avLst>
          </a:prstGeom>
          <a:noFill/>
          <a:ln w="28440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3" name="CustomShape 5"/>
          <p:cNvSpPr/>
          <p:nvPr/>
        </p:nvSpPr>
        <p:spPr>
          <a:xfrm>
            <a:off x="1990440" y="4581000"/>
            <a:ext cx="457092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0" strike="noStrike" spc="-1">
                <a:solidFill>
                  <a:srgbClr val="FFFFFF"/>
                </a:solidFill>
                <a:latin typeface="Tw Cen MT"/>
                <a:ea typeface="DejaVu Sans"/>
              </a:rPr>
              <a:t>Large Meter Inaccuracy</a:t>
            </a:r>
            <a:endParaRPr lang="en-US" sz="1800" b="0" strike="noStrike" spc="-1">
              <a:latin typeface="Arial"/>
            </a:endParaRPr>
          </a:p>
          <a:p>
            <a:pPr algn="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624" name="CustomShape 6"/>
          <p:cNvSpPr/>
          <p:nvPr/>
        </p:nvSpPr>
        <p:spPr>
          <a:xfrm>
            <a:off x="1990440" y="5474880"/>
            <a:ext cx="457092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0" strike="noStrike" spc="-1">
                <a:solidFill>
                  <a:srgbClr val="FFFFFF"/>
                </a:solidFill>
                <a:latin typeface="Tw Cen MT"/>
                <a:ea typeface="DejaVu Sans"/>
              </a:rPr>
              <a:t>Meter Mis-Application</a:t>
            </a:r>
            <a:endParaRPr lang="en-US" sz="1800" b="0" strike="noStrike" spc="-1">
              <a:latin typeface="Arial"/>
            </a:endParaRPr>
          </a:p>
          <a:p>
            <a:pPr algn="r"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625" name="CustomShape 7"/>
          <p:cNvSpPr/>
          <p:nvPr/>
        </p:nvSpPr>
        <p:spPr>
          <a:xfrm flipH="1">
            <a:off x="6547680" y="4343400"/>
            <a:ext cx="509760" cy="913320"/>
          </a:xfrm>
          <a:prstGeom prst="rightBrace">
            <a:avLst>
              <a:gd name="adj1" fmla="val 8333"/>
              <a:gd name="adj2" fmla="val 50000"/>
            </a:avLst>
          </a:prstGeom>
          <a:noFill/>
          <a:ln w="28440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6" name="CustomShape 8"/>
          <p:cNvSpPr/>
          <p:nvPr/>
        </p:nvSpPr>
        <p:spPr>
          <a:xfrm flipH="1">
            <a:off x="6561720" y="5257800"/>
            <a:ext cx="509760" cy="837000"/>
          </a:xfrm>
          <a:prstGeom prst="rightBrace">
            <a:avLst>
              <a:gd name="adj1" fmla="val 8333"/>
              <a:gd name="adj2" fmla="val 50000"/>
            </a:avLst>
          </a:prstGeom>
          <a:noFill/>
          <a:ln w="28440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7" name="Line 9"/>
          <p:cNvSpPr/>
          <p:nvPr/>
        </p:nvSpPr>
        <p:spPr>
          <a:xfrm>
            <a:off x="7086600" y="4343400"/>
            <a:ext cx="685800" cy="360"/>
          </a:xfrm>
          <a:prstGeom prst="line">
            <a:avLst/>
          </a:prstGeom>
          <a:ln w="28440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8" name="Line 10"/>
          <p:cNvSpPr/>
          <p:nvPr/>
        </p:nvSpPr>
        <p:spPr>
          <a:xfrm>
            <a:off x="7086600" y="5257440"/>
            <a:ext cx="685800" cy="360"/>
          </a:xfrm>
          <a:prstGeom prst="line">
            <a:avLst/>
          </a:prstGeom>
          <a:ln w="28440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9" name="Line 11"/>
          <p:cNvSpPr/>
          <p:nvPr/>
        </p:nvSpPr>
        <p:spPr>
          <a:xfrm>
            <a:off x="2057400" y="5716800"/>
            <a:ext cx="838080" cy="360"/>
          </a:xfrm>
          <a:prstGeom prst="line">
            <a:avLst/>
          </a:prstGeom>
          <a:ln w="28440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0" name="Line 12"/>
          <p:cNvSpPr/>
          <p:nvPr/>
        </p:nvSpPr>
        <p:spPr>
          <a:xfrm>
            <a:off x="2057400" y="5938560"/>
            <a:ext cx="838080" cy="360"/>
          </a:xfrm>
          <a:prstGeom prst="line">
            <a:avLst/>
          </a:prstGeom>
          <a:ln w="28440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1" name="CustomShape 13"/>
          <p:cNvSpPr/>
          <p:nvPr/>
        </p:nvSpPr>
        <p:spPr>
          <a:xfrm flipH="1">
            <a:off x="2852640" y="3886200"/>
            <a:ext cx="1183320" cy="1834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FF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2" name="CustomShape 14"/>
          <p:cNvSpPr/>
          <p:nvPr/>
        </p:nvSpPr>
        <p:spPr>
          <a:xfrm flipH="1">
            <a:off x="2881440" y="4834440"/>
            <a:ext cx="1393200" cy="920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FF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3" name="CustomShape 15"/>
          <p:cNvSpPr/>
          <p:nvPr/>
        </p:nvSpPr>
        <p:spPr>
          <a:xfrm flipH="1">
            <a:off x="2921760" y="5450040"/>
            <a:ext cx="1415880" cy="417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FF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4" name="CustomShape 16"/>
          <p:cNvSpPr/>
          <p:nvPr/>
        </p:nvSpPr>
        <p:spPr>
          <a:xfrm>
            <a:off x="1760040" y="784800"/>
            <a:ext cx="8233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FFFFFF"/>
                </a:solidFill>
                <a:latin typeface="Calibri"/>
                <a:ea typeface="Calibri"/>
              </a:rPr>
              <a:t>Level 4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635" name="CustomShape 17"/>
          <p:cNvSpPr/>
          <p:nvPr/>
        </p:nvSpPr>
        <p:spPr>
          <a:xfrm>
            <a:off x="6635160" y="750960"/>
            <a:ext cx="8233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FFFFFF"/>
                </a:solidFill>
                <a:latin typeface="Calibri"/>
                <a:ea typeface="Calibri"/>
              </a:rPr>
              <a:t>Level 4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Component Analysis – Apparent Loss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637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6712E040-4B71-4B92-A11B-2AE4297AD264}" type="slidenum">
              <a:rPr lang="en-US" sz="1400" b="1" strike="noStrike" spc="-1">
                <a:solidFill>
                  <a:srgbClr val="000000"/>
                </a:solidFill>
                <a:latin typeface="Tw Cen MT"/>
                <a:ea typeface="DejaVu Sans"/>
              </a:rPr>
              <a:t>87</a:t>
            </a:fld>
            <a:endParaRPr lang="en-US" sz="1400" b="0" strike="noStrike" spc="-1">
              <a:latin typeface="Arial"/>
            </a:endParaRPr>
          </a:p>
        </p:txBody>
      </p:sp>
      <p:pic>
        <p:nvPicPr>
          <p:cNvPr id="638" name="Picture 5"/>
          <p:cNvPicPr/>
          <p:nvPr/>
        </p:nvPicPr>
        <p:blipFill>
          <a:blip r:embed="rId2"/>
          <a:stretch/>
        </p:blipFill>
        <p:spPr>
          <a:xfrm>
            <a:off x="990720" y="3231720"/>
            <a:ext cx="4462920" cy="3346920"/>
          </a:xfrm>
          <a:prstGeom prst="rect">
            <a:avLst/>
          </a:prstGeom>
          <a:ln>
            <a:noFill/>
          </a:ln>
        </p:spPr>
      </p:pic>
      <p:pic>
        <p:nvPicPr>
          <p:cNvPr id="639" name="Picture 6"/>
          <p:cNvPicPr/>
          <p:nvPr/>
        </p:nvPicPr>
        <p:blipFill>
          <a:blip r:embed="rId3"/>
          <a:stretch/>
        </p:blipFill>
        <p:spPr>
          <a:xfrm rot="5400000">
            <a:off x="4205160" y="2030040"/>
            <a:ext cx="3634200" cy="2725560"/>
          </a:xfrm>
          <a:prstGeom prst="rect">
            <a:avLst/>
          </a:prstGeom>
          <a:ln>
            <a:noFill/>
          </a:ln>
        </p:spPr>
      </p:pic>
      <p:sp>
        <p:nvSpPr>
          <p:cNvPr id="640" name="CustomShape 3"/>
          <p:cNvSpPr/>
          <p:nvPr/>
        </p:nvSpPr>
        <p:spPr>
          <a:xfrm>
            <a:off x="1076400" y="1567080"/>
            <a:ext cx="6117840" cy="184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300" b="1" strike="noStrike" spc="-1">
                <a:solidFill>
                  <a:srgbClr val="000000"/>
                </a:solidFill>
                <a:latin typeface="Arial"/>
                <a:ea typeface="DejaVu Sans"/>
              </a:rPr>
              <a:t>Sample Testing for Small Meters</a:t>
            </a:r>
            <a:endParaRPr lang="en-US" sz="2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300" b="0" strike="noStrike" spc="-1">
              <a:latin typeface="Arial"/>
            </a:endParaRPr>
          </a:p>
        </p:txBody>
      </p:sp>
      <p:pic>
        <p:nvPicPr>
          <p:cNvPr id="641" name="Picture 2"/>
          <p:cNvPicPr/>
          <p:nvPr/>
        </p:nvPicPr>
        <p:blipFill>
          <a:blip r:embed="rId4"/>
          <a:stretch/>
        </p:blipFill>
        <p:spPr>
          <a:xfrm>
            <a:off x="6021720" y="4398480"/>
            <a:ext cx="1601280" cy="2131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Component Analysis – Apparent Loss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643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23511A61-341E-4D5F-8508-5A514C694C31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88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644" name="CustomShape 3"/>
          <p:cNvSpPr/>
          <p:nvPr/>
        </p:nvSpPr>
        <p:spPr>
          <a:xfrm>
            <a:off x="612720" y="1600200"/>
            <a:ext cx="456804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Sample Testing for Small Meters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Select sample to test	</a:t>
            </a:r>
            <a:endParaRPr lang="en-US" sz="2600" b="0" strike="noStrike" spc="-1">
              <a:latin typeface="Arial"/>
            </a:endParaRPr>
          </a:p>
          <a:p>
            <a:pPr marL="914400" lvl="2" indent="-227520">
              <a:lnSpc>
                <a:spcPct val="100000"/>
              </a:lnSpc>
              <a:spcBef>
                <a:spcPts val="499"/>
              </a:spcBef>
              <a:buClr>
                <a:srgbClr val="F3A447"/>
              </a:buClr>
              <a:buSzPct val="75000"/>
              <a:buFont typeface="Wingdings" charset="2"/>
              <a:buChar char=""/>
            </a:pPr>
            <a:r>
              <a:rPr lang="en-US" sz="23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Statistical significance (confidence, margin of error)</a:t>
            </a:r>
            <a:endParaRPr lang="en-US" sz="2300" b="0" strike="noStrike" spc="-1">
              <a:latin typeface="Arial"/>
            </a:endParaRPr>
          </a:p>
          <a:p>
            <a:pPr marL="914400" lvl="2" indent="-227520">
              <a:lnSpc>
                <a:spcPct val="100000"/>
              </a:lnSpc>
              <a:spcBef>
                <a:spcPts val="499"/>
              </a:spcBef>
              <a:buClr>
                <a:srgbClr val="F3A447"/>
              </a:buClr>
              <a:buSzPct val="75000"/>
              <a:buFont typeface="Wingdings" charset="2"/>
              <a:buChar char=""/>
            </a:pPr>
            <a:r>
              <a:rPr lang="en-US" sz="23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Consider resources for testing</a:t>
            </a:r>
            <a:endParaRPr lang="en-US" sz="2300" b="0" strike="noStrike" spc="-1">
              <a:latin typeface="Arial"/>
            </a:endParaRPr>
          </a:p>
          <a:p>
            <a:pPr marL="914400" lvl="2" indent="-227520">
              <a:lnSpc>
                <a:spcPct val="100000"/>
              </a:lnSpc>
              <a:spcBef>
                <a:spcPts val="499"/>
              </a:spcBef>
              <a:buClr>
                <a:srgbClr val="F3A447"/>
              </a:buClr>
              <a:buSzPct val="75000"/>
              <a:buFont typeface="Wingdings" charset="2"/>
              <a:buChar char=""/>
            </a:pPr>
            <a:r>
              <a:rPr lang="en-US" sz="23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Sample each type of meter with designed flow rate boundaries</a:t>
            </a:r>
            <a:endParaRPr lang="en-US" sz="23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Described in AWWA M6 Manual</a:t>
            </a:r>
            <a:endParaRPr lang="en-US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600" b="0" strike="noStrike" spc="-1">
              <a:latin typeface="Arial"/>
            </a:endParaRPr>
          </a:p>
        </p:txBody>
      </p:sp>
      <p:pic>
        <p:nvPicPr>
          <p:cNvPr id="645" name="Picture 10"/>
          <p:cNvPicPr/>
          <p:nvPr/>
        </p:nvPicPr>
        <p:blipFill>
          <a:blip r:embed="rId2"/>
          <a:stretch/>
        </p:blipFill>
        <p:spPr>
          <a:xfrm>
            <a:off x="5562720" y="1516680"/>
            <a:ext cx="2111400" cy="3101760"/>
          </a:xfrm>
          <a:prstGeom prst="rect">
            <a:avLst/>
          </a:prstGeom>
          <a:ln>
            <a:noFill/>
          </a:ln>
        </p:spPr>
      </p:pic>
      <p:pic>
        <p:nvPicPr>
          <p:cNvPr id="646" name="Picture 2"/>
          <p:cNvPicPr/>
          <p:nvPr/>
        </p:nvPicPr>
        <p:blipFill>
          <a:blip r:embed="rId3"/>
          <a:stretch/>
        </p:blipFill>
        <p:spPr>
          <a:xfrm>
            <a:off x="6248160" y="4736160"/>
            <a:ext cx="1451520" cy="1931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7" name="Chart 24"/>
          <p:cNvGraphicFramePr/>
          <p:nvPr/>
        </p:nvGraphicFramePr>
        <p:xfrm>
          <a:off x="990720" y="2194560"/>
          <a:ext cx="3570840" cy="448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48" name="Chart 25"/>
          <p:cNvGraphicFramePr/>
          <p:nvPr/>
        </p:nvGraphicFramePr>
        <p:xfrm>
          <a:off x="4724280" y="2194560"/>
          <a:ext cx="3580200" cy="448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49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Corbel"/>
                <a:ea typeface="DejaVu Sans"/>
              </a:rPr>
              <a:t>Component Analysis – Apparent Loss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650" name="CustomShape 2"/>
          <p:cNvSpPr/>
          <p:nvPr/>
        </p:nvSpPr>
        <p:spPr>
          <a:xfrm>
            <a:off x="1280160" y="2103120"/>
            <a:ext cx="307440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800" b="0" strike="noStrike" spc="-1">
                <a:latin typeface="Arial"/>
              </a:rPr>
              <a:t>Number of Meters in System</a:t>
            </a:r>
          </a:p>
        </p:txBody>
      </p:sp>
      <p:sp>
        <p:nvSpPr>
          <p:cNvPr id="651" name="CustomShape 3"/>
          <p:cNvSpPr/>
          <p:nvPr/>
        </p:nvSpPr>
        <p:spPr>
          <a:xfrm>
            <a:off x="4663440" y="2122560"/>
            <a:ext cx="384696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800" b="0" strike="noStrike" spc="-1">
                <a:latin typeface="Arial"/>
              </a:rPr>
              <a:t>Revenue from Each Class of Meters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Tw Cen MT"/>
                <a:ea typeface="DejaVu Sans"/>
              </a:rPr>
              <a:t>Billed Water Exported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160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D44F7853-B08A-4137-8191-CC5CF2BAF6B3}" type="slidenum">
              <a:rPr lang="en-US" sz="1400" b="1" strike="noStrike" spc="-1">
                <a:solidFill>
                  <a:srgbClr val="FFFFFF"/>
                </a:solidFill>
                <a:latin typeface="Tw Cen MT"/>
                <a:ea typeface="DejaVu Sans"/>
              </a:rPr>
              <a:t>9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161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Water exported to consecutive connection systems sold at a wholesale rate</a:t>
            </a:r>
            <a:endParaRPr lang="en-US" sz="29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Required data: 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Volume (annual &amp; monthly) 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Revenue (annual &amp; monthly)</a:t>
            </a:r>
            <a:endParaRPr lang="en-US" sz="2600" b="0" strike="noStrike" spc="-1">
              <a:latin typeface="Arial"/>
            </a:endParaRPr>
          </a:p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Data issues: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Metered or estimated water consumption?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Metering inaccuracies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Tw Cen MT"/>
                <a:ea typeface="DejaVu Sans"/>
              </a:rPr>
              <a:t>Data transcription </a:t>
            </a:r>
            <a:endParaRPr lang="en-US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Corbel"/>
                <a:ea typeface="DejaVu Sans"/>
              </a:rPr>
              <a:t>Component Analysis – Apparent Loss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653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01927EF1-EDCE-4398-AC56-70906937B8DA}" type="slidenum">
              <a:rPr lang="en-US" sz="1400" b="1" strike="noStrike" spc="-1">
                <a:solidFill>
                  <a:srgbClr val="FFFFFF"/>
                </a:solidFill>
                <a:latin typeface="Corbel"/>
                <a:ea typeface="DejaVu Sans"/>
              </a:rPr>
              <a:t>90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654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Corbel"/>
                <a:ea typeface="DejaVu Sans"/>
              </a:rPr>
              <a:t>Targeted testing for Large Meters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Corbel"/>
                <a:ea typeface="DejaVu Sans"/>
              </a:rPr>
              <a:t>Annual revenue from large meters  = $100,000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Corbel"/>
                <a:ea typeface="DejaVu Sans"/>
              </a:rPr>
              <a:t>Estimated inaccuracy 		        = 5 %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Corbel"/>
                <a:ea typeface="DejaVu Sans"/>
              </a:rPr>
              <a:t>Annual large meter revenue loss     = $5,000</a:t>
            </a: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Corbel"/>
                <a:ea typeface="DejaVu Sans"/>
              </a:rPr>
              <a:t>Component Analysis – Apparent Loss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656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458F6D77-2BA0-4428-B6F3-6FCEF2ECD513}" type="slidenum">
              <a:rPr lang="en-US" sz="1400" b="1" strike="noStrike" spc="-1">
                <a:solidFill>
                  <a:srgbClr val="FFFFFF"/>
                </a:solidFill>
                <a:latin typeface="Corbel"/>
                <a:ea typeface="DejaVu Sans"/>
              </a:rPr>
              <a:t>91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657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Corbel"/>
                <a:ea typeface="DejaVu Sans"/>
              </a:rPr>
              <a:t>Picking which large meters to test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Corbel"/>
                <a:ea typeface="DejaVu Sans"/>
              </a:rPr>
              <a:t>Annual revenue from specific large meter = $10,000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Corbel"/>
                <a:ea typeface="DejaVu Sans"/>
              </a:rPr>
              <a:t>Estimated inaccuracy                               = 10%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Corbel"/>
                <a:ea typeface="DejaVu Sans"/>
              </a:rPr>
              <a:t>Annual large meter revenue being lost      = $1,000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Corbel"/>
                <a:ea typeface="DejaVu Sans"/>
              </a:rPr>
              <a:t>Cost to test/repair meter		        = $ 500</a:t>
            </a:r>
            <a:endParaRPr lang="en-US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Corbel"/>
                <a:ea typeface="DejaVu Sans"/>
              </a:rPr>
              <a:t>Is it worth it to test/repair this meter?	</a:t>
            </a: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Corbel"/>
                <a:ea typeface="DejaVu Sans"/>
              </a:rPr>
              <a:t>Component Analysis – Apparent Loss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659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D3683748-BC9D-4EC7-9239-57205FE77AF5}" type="slidenum">
              <a:rPr lang="en-US" sz="1400" b="1" strike="noStrike" spc="-1">
                <a:solidFill>
                  <a:srgbClr val="FFFFFF"/>
                </a:solidFill>
                <a:latin typeface="Corbel"/>
                <a:ea typeface="DejaVu Sans"/>
              </a:rPr>
              <a:t>92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660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Corbel"/>
                <a:ea typeface="DejaVu Sans"/>
              </a:rPr>
              <a:t>Picking which meters to test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Corbel"/>
                <a:ea typeface="DejaVu Sans"/>
              </a:rPr>
              <a:t>Annual revenue from specific meter	= $6,000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Corbel"/>
                <a:ea typeface="DejaVu Sans"/>
              </a:rPr>
              <a:t>Estimated inaccuracy 			= 5%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Corbel"/>
                <a:ea typeface="DejaVu Sans"/>
              </a:rPr>
              <a:t>Annual large meter revenue loss	= $300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Corbel"/>
                <a:ea typeface="DejaVu Sans"/>
              </a:rPr>
              <a:t>Cost to test/repair meter		= $ 500</a:t>
            </a:r>
            <a:endParaRPr lang="en-US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Corbel"/>
                <a:ea typeface="DejaVu Sans"/>
              </a:rPr>
              <a:t>Is it working it to test/repair this meter?</a:t>
            </a: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Corbel"/>
                <a:ea typeface="DejaVu Sans"/>
              </a:rPr>
              <a:t>Component Analysis – Apparent Loss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662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6B2E8B19-7C77-4928-BC26-DE9EB5408E67}" type="slidenum">
              <a:rPr lang="en-US" sz="1400" b="1" strike="noStrike" spc="-1">
                <a:solidFill>
                  <a:srgbClr val="FFFFFF"/>
                </a:solidFill>
                <a:latin typeface="Corbel"/>
                <a:ea typeface="DejaVu Sans"/>
              </a:rPr>
              <a:t>93</a:t>
            </a:fld>
            <a:endParaRPr lang="en-US" sz="1400" b="0" strike="noStrike" spc="-1">
              <a:latin typeface="Arial"/>
            </a:endParaRPr>
          </a:p>
        </p:txBody>
      </p:sp>
      <p:sp>
        <p:nvSpPr>
          <p:cNvPr id="663" name="CustomShape 3"/>
          <p:cNvSpPr/>
          <p:nvPr/>
        </p:nvSpPr>
        <p:spPr>
          <a:xfrm>
            <a:off x="612720" y="1600200"/>
            <a:ext cx="8152200" cy="49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20040" indent="-318960">
              <a:lnSpc>
                <a:spcPct val="100000"/>
              </a:lnSpc>
              <a:spcBef>
                <a:spcPts val="700"/>
              </a:spcBef>
              <a:buClr>
                <a:srgbClr val="F3A447"/>
              </a:buClr>
              <a:buSzPct val="60000"/>
              <a:buFont typeface="Wingdings" charset="2"/>
              <a:buChar char=""/>
            </a:pPr>
            <a:r>
              <a:rPr lang="en-US" sz="2900" b="0" strike="noStrike" spc="-1">
                <a:solidFill>
                  <a:srgbClr val="000000"/>
                </a:solidFill>
                <a:latin typeface="Corbel"/>
                <a:ea typeface="DejaVu Sans"/>
              </a:rPr>
              <a:t>Picking which meters to test</a:t>
            </a:r>
            <a:endParaRPr lang="en-US" sz="29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Corbel"/>
                <a:ea typeface="DejaVu Sans"/>
              </a:rPr>
              <a:t>Annual revenue from specific meter	= $25,000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Corbel"/>
                <a:ea typeface="DejaVu Sans"/>
              </a:rPr>
              <a:t>Estimated inaccuracy			= 2%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Corbel"/>
                <a:ea typeface="DejaVu Sans"/>
              </a:rPr>
              <a:t>Annual large meter revenue loss 	= $500</a:t>
            </a: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Corbel"/>
                <a:ea typeface="DejaVu Sans"/>
              </a:rPr>
              <a:t>Cost to test/repair meter		= $500</a:t>
            </a:r>
            <a:endParaRPr lang="en-US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600" b="0" strike="noStrike" spc="-1">
              <a:latin typeface="Arial"/>
            </a:endParaRPr>
          </a:p>
          <a:p>
            <a:pPr marL="640080" lvl="1" indent="-273240">
              <a:lnSpc>
                <a:spcPct val="100000"/>
              </a:lnSpc>
              <a:spcBef>
                <a:spcPts val="550"/>
              </a:spcBef>
              <a:buClr>
                <a:srgbClr val="A5B592"/>
              </a:buClr>
              <a:buSzPct val="70000"/>
              <a:buFont typeface="Wingdings 2" charset="2"/>
              <a:buChar char=""/>
            </a:pPr>
            <a:r>
              <a:rPr lang="en-US" sz="2600" b="0" strike="noStrike" spc="-1">
                <a:solidFill>
                  <a:srgbClr val="000000"/>
                </a:solidFill>
                <a:latin typeface="Corbel"/>
                <a:ea typeface="DejaVu Sans"/>
              </a:rPr>
              <a:t>Is it worth it to test/repair this meter?</a:t>
            </a:r>
            <a:endParaRPr lang="en-US" sz="2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Corbel"/>
                <a:ea typeface="DejaVu Sans"/>
              </a:rPr>
              <a:t>Toolbox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665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E122691F-EAEE-4797-826F-6825A54D0FBE}" type="slidenum">
              <a:rPr lang="en-US" sz="1400" b="1" strike="noStrike" spc="-1">
                <a:solidFill>
                  <a:srgbClr val="FFFFFF"/>
                </a:solidFill>
                <a:latin typeface="Corbel"/>
                <a:ea typeface="DejaVu Sans"/>
              </a:rPr>
              <a:t>94</a:t>
            </a:fld>
            <a:endParaRPr lang="en-US" sz="1400" b="0" strike="noStrike" spc="-1">
              <a:latin typeface="Arial"/>
            </a:endParaRPr>
          </a:p>
        </p:txBody>
      </p:sp>
      <p:graphicFrame>
        <p:nvGraphicFramePr>
          <p:cNvPr id="666" name="Table 3"/>
          <p:cNvGraphicFramePr/>
          <p:nvPr/>
        </p:nvGraphicFramePr>
        <p:xfrm>
          <a:off x="990720" y="1600200"/>
          <a:ext cx="6720840" cy="5031720"/>
        </p:xfrm>
        <a:graphic>
          <a:graphicData uri="http://schemas.openxmlformats.org/drawingml/2006/table">
            <a:tbl>
              <a:tblPr/>
              <a:tblGrid>
                <a:gridCol w="2968560"/>
                <a:gridCol w="2350080"/>
                <a:gridCol w="1402560"/>
              </a:tblGrid>
              <a:tr h="396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FFFFFF"/>
                          </a:solidFill>
                          <a:latin typeface="Corbel"/>
                        </a:rPr>
                        <a:t>The Toolbox (Basic)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66960" marR="66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5B5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FFFFFF"/>
                          </a:solidFill>
                          <a:latin typeface="Corbel"/>
                        </a:rPr>
                        <a:t>Helps to Address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66960" marR="66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5B5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FFFFFF"/>
                          </a:solidFill>
                          <a:latin typeface="Corbel"/>
                        </a:rPr>
                        <a:t>Level of Cost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66960" marR="66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5B592"/>
                    </a:solidFill>
                  </a:tcPr>
                </a:tc>
              </a:tr>
              <a:tr h="607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1 - Validation of supply &amp; consumption volumes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6960" marR="66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Low Data Validity Score, Gremlins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6960" marR="66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Low-Mid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6960" marR="66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</a:tr>
              <a:tr h="498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2 - Estimating and tracking unmetered use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6960" marR="66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Validity, Unmetered Use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6960" marR="66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None-Low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6960" marR="66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</a:tr>
              <a:tr h="498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3 - Installing meters on unmetered connections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6960" marR="66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Unmetered Use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6960" marR="66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Mid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6960" marR="66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</a:tr>
              <a:tr h="498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4 - Billing system audit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6960" marR="66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Systematic Data Handling Errors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6960" marR="66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Low-Mid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6960" marR="66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</a:tr>
              <a:tr h="423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5 - Meter testing &amp; replacement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6960" marR="66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Customer metering inaccuracy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6960" marR="66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Mid-High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6960" marR="66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</a:tr>
              <a:tr h="396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6 - Unidirectional flushing program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6960" marR="66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Unbilled unmetered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6960" marR="66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Low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6960" marR="66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</a:tr>
              <a:tr h="396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7 - Acoustic leak survey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6960" marR="66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Unreported leakage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6960" marR="66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Mid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6960" marR="66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</a:tr>
              <a:tr h="423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8 - Improve speed/quality of repairs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6960" marR="66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Unreported, Reported leakage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6960" marR="66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Low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6960" marR="66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</a:tr>
              <a:tr h="498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9 - Locate &amp; eliminate pressure transients (surges, hammers)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6960" marR="66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All 3 types of leakage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6960" marR="66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Low-Mid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6960" marR="66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</a:tr>
              <a:tr h="393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10 - Reduce peak and overall pressure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6960" marR="66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All 3 types of leakage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6960" marR="66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Mid-High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6960" marR="669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</a:tr>
            </a:tbl>
          </a:graphicData>
        </a:graphic>
      </p:graphicFrame>
      <p:pic>
        <p:nvPicPr>
          <p:cNvPr id="667" name="Picture 2"/>
          <p:cNvPicPr/>
          <p:nvPr/>
        </p:nvPicPr>
        <p:blipFill>
          <a:blip r:embed="rId2"/>
          <a:stretch/>
        </p:blipFill>
        <p:spPr>
          <a:xfrm>
            <a:off x="3048120" y="1563480"/>
            <a:ext cx="659520" cy="430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Corbel"/>
                <a:ea typeface="DejaVu Sans"/>
              </a:rPr>
              <a:t>Toolbox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669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9A513B7B-D099-4AEE-BD6E-89B07C61B625}" type="slidenum">
              <a:rPr lang="en-US" sz="1400" b="1" strike="noStrike" spc="-1">
                <a:solidFill>
                  <a:srgbClr val="FFFFFF"/>
                </a:solidFill>
                <a:latin typeface="Corbel"/>
                <a:ea typeface="DejaVu Sans"/>
              </a:rPr>
              <a:t>95</a:t>
            </a:fld>
            <a:endParaRPr lang="en-US" sz="1400" b="0" strike="noStrike" spc="-1">
              <a:latin typeface="Arial"/>
            </a:endParaRPr>
          </a:p>
        </p:txBody>
      </p:sp>
      <p:pic>
        <p:nvPicPr>
          <p:cNvPr id="670" name="Picture 5"/>
          <p:cNvPicPr/>
          <p:nvPr/>
        </p:nvPicPr>
        <p:blipFill>
          <a:blip r:embed="rId2"/>
          <a:stretch/>
        </p:blipFill>
        <p:spPr>
          <a:xfrm>
            <a:off x="990720" y="1697760"/>
            <a:ext cx="6070320" cy="3366360"/>
          </a:xfrm>
          <a:prstGeom prst="rect">
            <a:avLst/>
          </a:prstGeom>
          <a:ln>
            <a:noFill/>
          </a:ln>
        </p:spPr>
      </p:pic>
      <p:pic>
        <p:nvPicPr>
          <p:cNvPr id="671" name="Picture 6"/>
          <p:cNvPicPr/>
          <p:nvPr/>
        </p:nvPicPr>
        <p:blipFill>
          <a:blip r:embed="rId3"/>
          <a:stretch/>
        </p:blipFill>
        <p:spPr>
          <a:xfrm>
            <a:off x="5790600" y="1697760"/>
            <a:ext cx="2079720" cy="3373920"/>
          </a:xfrm>
          <a:prstGeom prst="rect">
            <a:avLst/>
          </a:prstGeom>
          <a:ln>
            <a:noFill/>
          </a:ln>
        </p:spPr>
      </p:pic>
      <p:pic>
        <p:nvPicPr>
          <p:cNvPr id="672" name="Picture 2"/>
          <p:cNvPicPr/>
          <p:nvPr/>
        </p:nvPicPr>
        <p:blipFill>
          <a:blip r:embed="rId4"/>
          <a:stretch/>
        </p:blipFill>
        <p:spPr>
          <a:xfrm>
            <a:off x="4123800" y="5101560"/>
            <a:ext cx="858600" cy="511200"/>
          </a:xfrm>
          <a:prstGeom prst="rect">
            <a:avLst/>
          </a:prstGeom>
          <a:ln>
            <a:noFill/>
          </a:ln>
        </p:spPr>
      </p:pic>
      <p:sp>
        <p:nvSpPr>
          <p:cNvPr id="673" name="CustomShape 3"/>
          <p:cNvSpPr/>
          <p:nvPr/>
        </p:nvSpPr>
        <p:spPr>
          <a:xfrm>
            <a:off x="3988800" y="5065200"/>
            <a:ext cx="727560" cy="22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900" b="0" strike="noStrike" spc="-1">
                <a:solidFill>
                  <a:srgbClr val="D9D9D9"/>
                </a:solidFill>
                <a:latin typeface="Corbel"/>
                <a:ea typeface="DejaVu Sans"/>
              </a:rPr>
              <a:t>Unreported</a:t>
            </a:r>
            <a:endParaRPr lang="en-US" sz="900" b="0" strike="noStrike" spc="-1">
              <a:latin typeface="Arial"/>
            </a:endParaRPr>
          </a:p>
        </p:txBody>
      </p:sp>
      <p:pic>
        <p:nvPicPr>
          <p:cNvPr id="674" name="Picture 4"/>
          <p:cNvPicPr/>
          <p:nvPr/>
        </p:nvPicPr>
        <p:blipFill>
          <a:blip r:embed="rId5"/>
          <a:stretch/>
        </p:blipFill>
        <p:spPr>
          <a:xfrm>
            <a:off x="6830640" y="5076360"/>
            <a:ext cx="867240" cy="525600"/>
          </a:xfrm>
          <a:prstGeom prst="rect">
            <a:avLst/>
          </a:prstGeom>
          <a:ln>
            <a:noFill/>
          </a:ln>
        </p:spPr>
      </p:pic>
      <p:sp>
        <p:nvSpPr>
          <p:cNvPr id="675" name="CustomShape 4"/>
          <p:cNvSpPr/>
          <p:nvPr/>
        </p:nvSpPr>
        <p:spPr>
          <a:xfrm>
            <a:off x="6744600" y="5072040"/>
            <a:ext cx="617760" cy="22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900" b="0" strike="noStrike" spc="-1">
                <a:solidFill>
                  <a:srgbClr val="D9D9D9"/>
                </a:solidFill>
                <a:latin typeface="Corbel"/>
                <a:ea typeface="DejaVu Sans"/>
              </a:rPr>
              <a:t>Reported</a:t>
            </a:r>
            <a:endParaRPr lang="en-US" sz="900" b="0" strike="noStrike" spc="-1">
              <a:latin typeface="Arial"/>
            </a:endParaRPr>
          </a:p>
        </p:txBody>
      </p:sp>
      <p:pic>
        <p:nvPicPr>
          <p:cNvPr id="676" name="Picture 6"/>
          <p:cNvPicPr/>
          <p:nvPr/>
        </p:nvPicPr>
        <p:blipFill>
          <a:blip r:embed="rId6"/>
          <a:stretch/>
        </p:blipFill>
        <p:spPr>
          <a:xfrm>
            <a:off x="1470960" y="5028480"/>
            <a:ext cx="938880" cy="621000"/>
          </a:xfrm>
          <a:prstGeom prst="rect">
            <a:avLst/>
          </a:prstGeom>
          <a:ln>
            <a:noFill/>
          </a:ln>
        </p:spPr>
      </p:pic>
      <p:sp>
        <p:nvSpPr>
          <p:cNvPr id="677" name="CustomShape 5"/>
          <p:cNvSpPr/>
          <p:nvPr/>
        </p:nvSpPr>
        <p:spPr>
          <a:xfrm>
            <a:off x="1321560" y="5028480"/>
            <a:ext cx="747360" cy="22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900" b="0" strike="noStrike" spc="-1">
                <a:solidFill>
                  <a:srgbClr val="D9D9D9"/>
                </a:solidFill>
                <a:latin typeface="Corbel"/>
                <a:ea typeface="DejaVu Sans"/>
              </a:rPr>
              <a:t>Background</a:t>
            </a:r>
            <a:endParaRPr lang="en-US" sz="900" b="0" strike="noStrike" spc="-1">
              <a:latin typeface="Arial"/>
            </a:endParaRPr>
          </a:p>
        </p:txBody>
      </p:sp>
      <p:pic>
        <p:nvPicPr>
          <p:cNvPr id="678" name="Picture 10"/>
          <p:cNvPicPr/>
          <p:nvPr/>
        </p:nvPicPr>
        <p:blipFill>
          <a:blip r:embed="rId7"/>
          <a:stretch/>
        </p:blipFill>
        <p:spPr>
          <a:xfrm>
            <a:off x="1319760" y="5262120"/>
            <a:ext cx="6550560" cy="1594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Corbel"/>
                <a:ea typeface="DejaVu Sans"/>
              </a:rPr>
              <a:t>Toolbox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680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3B60FC9D-770F-4787-AEB0-24D24F61B217}" type="slidenum">
              <a:rPr lang="en-US" sz="1400" b="1" strike="noStrike" spc="-1">
                <a:solidFill>
                  <a:srgbClr val="FFFFFF"/>
                </a:solidFill>
                <a:latin typeface="Corbel"/>
                <a:ea typeface="DejaVu Sans"/>
              </a:rPr>
              <a:t>96</a:t>
            </a:fld>
            <a:endParaRPr lang="en-US" sz="1400" b="0" strike="noStrike" spc="-1">
              <a:latin typeface="Arial"/>
            </a:endParaRPr>
          </a:p>
        </p:txBody>
      </p:sp>
      <p:graphicFrame>
        <p:nvGraphicFramePr>
          <p:cNvPr id="681" name="Table 3"/>
          <p:cNvGraphicFramePr/>
          <p:nvPr/>
        </p:nvGraphicFramePr>
        <p:xfrm>
          <a:off x="1219320" y="1600200"/>
          <a:ext cx="6568560" cy="4917600"/>
        </p:xfrm>
        <a:graphic>
          <a:graphicData uri="http://schemas.openxmlformats.org/drawingml/2006/table">
            <a:tbl>
              <a:tblPr/>
              <a:tblGrid>
                <a:gridCol w="2901240"/>
                <a:gridCol w="2296800"/>
                <a:gridCol w="1370880"/>
              </a:tblGrid>
              <a:tr h="523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FFFFFF"/>
                          </a:solidFill>
                          <a:latin typeface="Corbel"/>
                        </a:rPr>
                        <a:t>The Toolbox (Basic)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65520" marR="65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5B5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FFFFFF"/>
                          </a:solidFill>
                          <a:latin typeface="Corbel"/>
                        </a:rPr>
                        <a:t>Helps to Address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65520" marR="65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5B5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FFFFFF"/>
                          </a:solidFill>
                          <a:latin typeface="Corbel"/>
                        </a:rPr>
                        <a:t>Level of Cost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65520" marR="65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5B592"/>
                    </a:solidFill>
                  </a:tcPr>
                </a:tc>
              </a:tr>
              <a:tr h="569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1 - Validation of supply &amp; consumption volumes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5520" marR="65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Low Data Validity Score, Gremlins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5520" marR="65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Low-Mid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5520" marR="65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</a:tr>
              <a:tr h="466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2 - Estimating and tracking unmetered use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5520" marR="65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Validity, Unmetered Use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5520" marR="65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5520" marR="65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</a:tr>
              <a:tr h="466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3 - Installing meters on unmetered connections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5520" marR="65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Unmetered Use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5520" marR="65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Mid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5520" marR="65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</a:tr>
              <a:tr h="466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4 - Billing system audit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5520" marR="65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Systematic Data Handling Errors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5520" marR="65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Low-Mid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5520" marR="65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</a:tr>
              <a:tr h="422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5 - Meter testing &amp; replacement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5520" marR="65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Customer metering inaccuracy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5520" marR="65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Mid-High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5520" marR="65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</a:tr>
              <a:tr h="371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6 - Unidirectional flushing program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5520" marR="65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Unbilled unmetered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5520" marR="65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Low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5520" marR="65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</a:tr>
              <a:tr h="371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7 - Acoustic leak survey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5520" marR="65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Unreported leakage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5520" marR="65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Mid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5520" marR="65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</a:tr>
              <a:tr h="422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8 - Improve speed/quality of repairs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5520" marR="65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Unreported, Reported leakage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5520" marR="65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Low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5520" marR="65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</a:tr>
              <a:tr h="466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9 - Locate &amp; eliminate pressure transients (surges, hammers)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5520" marR="65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All 3 types of leakage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5520" marR="65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Low-Mid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5520" marR="65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</a:tr>
              <a:tr h="370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10 - Reduce peak and overall pressure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5520" marR="65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All 3 types of leakage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5520" marR="65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Mid-High</a:t>
                      </a:r>
                      <a:endParaRPr lang="en-US" sz="1400" b="0" strike="noStrike" spc="-1">
                        <a:latin typeface="Arial"/>
                      </a:endParaRPr>
                    </a:p>
                  </a:txBody>
                  <a:tcPr marL="65520" marR="65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</a:tr>
            </a:tbl>
          </a:graphicData>
        </a:graphic>
      </p:graphicFrame>
      <p:pic>
        <p:nvPicPr>
          <p:cNvPr id="682" name="Picture 2"/>
          <p:cNvPicPr/>
          <p:nvPr/>
        </p:nvPicPr>
        <p:blipFill>
          <a:blip r:embed="rId2"/>
          <a:stretch/>
        </p:blipFill>
        <p:spPr>
          <a:xfrm>
            <a:off x="3276720" y="1609560"/>
            <a:ext cx="640800" cy="420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Corbel"/>
                <a:ea typeface="DejaVu Sans"/>
              </a:rPr>
              <a:t>Toolbox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684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F899EF8C-B8BA-4BC5-8B71-F06097F57149}" type="slidenum">
              <a:rPr lang="en-US" sz="1400" b="1" strike="noStrike" spc="-1">
                <a:solidFill>
                  <a:srgbClr val="FFFFFF"/>
                </a:solidFill>
                <a:latin typeface="Corbel"/>
                <a:ea typeface="DejaVu Sans"/>
              </a:rPr>
              <a:t>97</a:t>
            </a:fld>
            <a:endParaRPr lang="en-US" sz="1400" b="0" strike="noStrike" spc="-1">
              <a:latin typeface="Arial"/>
            </a:endParaRPr>
          </a:p>
        </p:txBody>
      </p:sp>
      <p:pic>
        <p:nvPicPr>
          <p:cNvPr id="685" name="Picture 2"/>
          <p:cNvPicPr/>
          <p:nvPr/>
        </p:nvPicPr>
        <p:blipFill>
          <a:blip r:embed="rId2"/>
          <a:stretch/>
        </p:blipFill>
        <p:spPr>
          <a:xfrm>
            <a:off x="2171160" y="5165640"/>
            <a:ext cx="845640" cy="503640"/>
          </a:xfrm>
          <a:prstGeom prst="rect">
            <a:avLst/>
          </a:prstGeom>
          <a:ln>
            <a:noFill/>
          </a:ln>
        </p:spPr>
      </p:pic>
      <p:sp>
        <p:nvSpPr>
          <p:cNvPr id="686" name="CustomShape 3"/>
          <p:cNvSpPr/>
          <p:nvPr/>
        </p:nvSpPr>
        <p:spPr>
          <a:xfrm>
            <a:off x="2032560" y="5129640"/>
            <a:ext cx="727560" cy="22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900" b="0" strike="noStrike" spc="-1">
                <a:solidFill>
                  <a:srgbClr val="D9D9D9"/>
                </a:solidFill>
                <a:latin typeface="Corbel"/>
                <a:ea typeface="DejaVu Sans"/>
              </a:rPr>
              <a:t>Unreported</a:t>
            </a:r>
            <a:endParaRPr lang="en-US" sz="900" b="0" strike="noStrike" spc="-1">
              <a:latin typeface="Arial"/>
            </a:endParaRPr>
          </a:p>
        </p:txBody>
      </p:sp>
      <p:pic>
        <p:nvPicPr>
          <p:cNvPr id="687" name="Picture 4"/>
          <p:cNvPicPr/>
          <p:nvPr/>
        </p:nvPicPr>
        <p:blipFill>
          <a:blip r:embed="rId3"/>
          <a:stretch/>
        </p:blipFill>
        <p:spPr>
          <a:xfrm>
            <a:off x="5760000" y="5133240"/>
            <a:ext cx="853920" cy="517320"/>
          </a:xfrm>
          <a:prstGeom prst="rect">
            <a:avLst/>
          </a:prstGeom>
          <a:ln>
            <a:noFill/>
          </a:ln>
        </p:spPr>
      </p:pic>
      <p:sp>
        <p:nvSpPr>
          <p:cNvPr id="688" name="CustomShape 4"/>
          <p:cNvSpPr/>
          <p:nvPr/>
        </p:nvSpPr>
        <p:spPr>
          <a:xfrm>
            <a:off x="5670720" y="5128920"/>
            <a:ext cx="617760" cy="22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900" b="0" strike="noStrike" spc="-1">
                <a:solidFill>
                  <a:srgbClr val="D9D9D9"/>
                </a:solidFill>
                <a:latin typeface="Corbel"/>
                <a:ea typeface="DejaVu Sans"/>
              </a:rPr>
              <a:t>Reported</a:t>
            </a:r>
            <a:endParaRPr lang="en-US" sz="900" b="0" strike="noStrike" spc="-1">
              <a:latin typeface="Arial"/>
            </a:endParaRPr>
          </a:p>
        </p:txBody>
      </p:sp>
      <p:pic>
        <p:nvPicPr>
          <p:cNvPr id="689" name="Picture 6"/>
          <p:cNvPicPr/>
          <p:nvPr/>
        </p:nvPicPr>
        <p:blipFill>
          <a:blip r:embed="rId4"/>
          <a:stretch/>
        </p:blipFill>
        <p:spPr>
          <a:xfrm>
            <a:off x="1213200" y="5132520"/>
            <a:ext cx="924480" cy="611640"/>
          </a:xfrm>
          <a:prstGeom prst="rect">
            <a:avLst/>
          </a:prstGeom>
          <a:ln>
            <a:noFill/>
          </a:ln>
        </p:spPr>
      </p:pic>
      <p:sp>
        <p:nvSpPr>
          <p:cNvPr id="690" name="CustomShape 5"/>
          <p:cNvSpPr/>
          <p:nvPr/>
        </p:nvSpPr>
        <p:spPr>
          <a:xfrm>
            <a:off x="1060200" y="5132520"/>
            <a:ext cx="747360" cy="22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900" b="0" strike="noStrike" spc="-1">
                <a:solidFill>
                  <a:srgbClr val="D9D9D9"/>
                </a:solidFill>
                <a:latin typeface="Corbel"/>
                <a:ea typeface="DejaVu Sans"/>
              </a:rPr>
              <a:t>Background</a:t>
            </a:r>
            <a:endParaRPr lang="en-US" sz="900" b="0" strike="noStrike" spc="-1">
              <a:latin typeface="Arial"/>
            </a:endParaRPr>
          </a:p>
        </p:txBody>
      </p:sp>
      <p:pic>
        <p:nvPicPr>
          <p:cNvPr id="691" name="Picture 8"/>
          <p:cNvPicPr/>
          <p:nvPr/>
        </p:nvPicPr>
        <p:blipFill>
          <a:blip r:embed="rId5"/>
          <a:stretch/>
        </p:blipFill>
        <p:spPr>
          <a:xfrm>
            <a:off x="1075320" y="1607760"/>
            <a:ext cx="6146640" cy="3520080"/>
          </a:xfrm>
          <a:prstGeom prst="rect">
            <a:avLst/>
          </a:prstGeom>
          <a:ln>
            <a:noFill/>
          </a:ln>
        </p:spPr>
      </p:pic>
      <p:pic>
        <p:nvPicPr>
          <p:cNvPr id="692" name="Picture 9"/>
          <p:cNvPicPr/>
          <p:nvPr/>
        </p:nvPicPr>
        <p:blipFill>
          <a:blip r:embed="rId6"/>
          <a:stretch/>
        </p:blipFill>
        <p:spPr>
          <a:xfrm>
            <a:off x="5760000" y="1600200"/>
            <a:ext cx="2055600" cy="3497400"/>
          </a:xfrm>
          <a:prstGeom prst="rect">
            <a:avLst/>
          </a:prstGeom>
          <a:ln>
            <a:noFill/>
          </a:ln>
        </p:spPr>
      </p:pic>
      <p:pic>
        <p:nvPicPr>
          <p:cNvPr id="693" name="Picture 10"/>
          <p:cNvPicPr/>
          <p:nvPr/>
        </p:nvPicPr>
        <p:blipFill>
          <a:blip r:embed="rId7"/>
          <a:stretch/>
        </p:blipFill>
        <p:spPr>
          <a:xfrm>
            <a:off x="1066680" y="5298840"/>
            <a:ext cx="6737040" cy="1389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Corbel"/>
                <a:ea typeface="DejaVu Sans"/>
              </a:rPr>
              <a:t>Toolbox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695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EA5C7A3A-8870-46A7-97D5-84888936AC0A}" type="slidenum">
              <a:rPr lang="en-US" sz="1400" b="1" strike="noStrike" spc="-1">
                <a:solidFill>
                  <a:srgbClr val="FFFFFF"/>
                </a:solidFill>
                <a:latin typeface="Corbel"/>
                <a:ea typeface="DejaVu Sans"/>
              </a:rPr>
              <a:t>98</a:t>
            </a:fld>
            <a:endParaRPr lang="en-US" sz="1400" b="0" strike="noStrike" spc="-1">
              <a:latin typeface="Arial"/>
            </a:endParaRPr>
          </a:p>
        </p:txBody>
      </p:sp>
      <p:graphicFrame>
        <p:nvGraphicFramePr>
          <p:cNvPr id="696" name="Table 3"/>
          <p:cNvGraphicFramePr/>
          <p:nvPr/>
        </p:nvGraphicFramePr>
        <p:xfrm>
          <a:off x="1219320" y="1630440"/>
          <a:ext cx="6492600" cy="4860360"/>
        </p:xfrm>
        <a:graphic>
          <a:graphicData uri="http://schemas.openxmlformats.org/drawingml/2006/table">
            <a:tbl>
              <a:tblPr/>
              <a:tblGrid>
                <a:gridCol w="2867760"/>
                <a:gridCol w="2270160"/>
                <a:gridCol w="1355040"/>
              </a:tblGrid>
              <a:tr h="522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FFFFFF"/>
                          </a:solidFill>
                          <a:latin typeface="Corbel"/>
                        </a:rPr>
                        <a:t>The Toolbox (Basic)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64800" marR="648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5B5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FFFFFF"/>
                          </a:solidFill>
                          <a:latin typeface="Corbel"/>
                        </a:rPr>
                        <a:t>Helps to Address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64800" marR="648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5B5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strike="noStrike" spc="-1">
                          <a:solidFill>
                            <a:srgbClr val="FFFFFF"/>
                          </a:solidFill>
                          <a:latin typeface="Corbel"/>
                        </a:rPr>
                        <a:t>Level of Cost</a:t>
                      </a:r>
                      <a:endParaRPr lang="en-US" sz="1800" b="0" strike="noStrike" spc="-1">
                        <a:latin typeface="Arial"/>
                      </a:endParaRPr>
                    </a:p>
                  </a:txBody>
                  <a:tcPr marL="64800" marR="648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5B592"/>
                    </a:solidFill>
                  </a:tcPr>
                </a:tc>
              </a:tr>
              <a:tr h="575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1 - Validation of supply &amp; consumption volumes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4800" marR="648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Low Data Validity Score, Gremlins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4800" marR="648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Low-Mid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4800" marR="648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</a:tr>
              <a:tr h="471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2 - Estimating and tracking unmetered use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4800" marR="648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Validity, Unmetered Use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4800" marR="648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4800" marR="648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</a:tr>
              <a:tr h="471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3 - Installing meters on unmetered connections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4800" marR="648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Unmetered Use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4800" marR="648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Mid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4800" marR="648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</a:tr>
              <a:tr h="471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4 - Billing system audit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4800" marR="648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Systematic Data Handling Errors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4800" marR="648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Low-Mid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4800" marR="648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</a:tr>
              <a:tr h="37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5 - Meter testing &amp; replacement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4800" marR="648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Customer metering inaccuracy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4800" marR="648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Mid-High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4800" marR="648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</a:tr>
              <a:tr h="37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6 - Unidirectional flushing program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4800" marR="648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Unbilled unmetered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4800" marR="648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Low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4800" marR="648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</a:tr>
              <a:tr h="37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7 - Acoustic leak survey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4800" marR="648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Unreported leakage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4800" marR="648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Mid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4800" marR="648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</a:tr>
              <a:tr h="37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8 - Improve speed/quality of repairs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4800" marR="648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Unreported, Reported leakage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4800" marR="648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Low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4800" marR="648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</a:tr>
              <a:tr h="471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9 - Locate &amp; eliminate pressure transients (surges, hammers)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4800" marR="648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All 3 types of leakage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4800" marR="648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Low-Mid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4800" marR="648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5DB"/>
                    </a:solidFill>
                  </a:tcPr>
                </a:tc>
              </a:tr>
              <a:tr h="374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10 - Reduce peak and overall pressure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4800" marR="648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All 3 types of leakage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4800" marR="648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Corbel"/>
                        </a:rPr>
                        <a:t>Mid-High</a:t>
                      </a:r>
                      <a:endParaRPr lang="en-US" sz="1300" b="0" strike="noStrike" spc="-1">
                        <a:latin typeface="Arial"/>
                      </a:endParaRPr>
                    </a:p>
                  </a:txBody>
                  <a:tcPr marL="64800" marR="648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2EE"/>
                    </a:solidFill>
                  </a:tcPr>
                </a:tc>
              </a:tr>
            </a:tbl>
          </a:graphicData>
        </a:graphic>
      </p:graphicFrame>
      <p:pic>
        <p:nvPicPr>
          <p:cNvPr id="697" name="Picture 2"/>
          <p:cNvPicPr/>
          <p:nvPr/>
        </p:nvPicPr>
        <p:blipFill>
          <a:blip r:embed="rId2"/>
          <a:stretch/>
        </p:blipFill>
        <p:spPr>
          <a:xfrm>
            <a:off x="3276720" y="1752480"/>
            <a:ext cx="633240" cy="415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CustomShape 1"/>
          <p:cNvSpPr/>
          <p:nvPr/>
        </p:nvSpPr>
        <p:spPr>
          <a:xfrm>
            <a:off x="612720" y="228600"/>
            <a:ext cx="8152200" cy="98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4400" b="0" strike="noStrike" spc="-1">
                <a:solidFill>
                  <a:srgbClr val="444D26"/>
                </a:solidFill>
                <a:latin typeface="Corbel"/>
                <a:ea typeface="DejaVu Sans"/>
              </a:rPr>
              <a:t>Toolbox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699" name="CustomShape 2"/>
          <p:cNvSpPr/>
          <p:nvPr/>
        </p:nvSpPr>
        <p:spPr>
          <a:xfrm>
            <a:off x="0" y="1272240"/>
            <a:ext cx="532440" cy="2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fld id="{6AF11453-F170-4412-9C1A-590784C7CFE1}" type="slidenum">
              <a:rPr lang="en-US" sz="1400" b="1" strike="noStrike" spc="-1">
                <a:solidFill>
                  <a:srgbClr val="FFFFFF"/>
                </a:solidFill>
                <a:latin typeface="Corbel"/>
                <a:ea typeface="DejaVu Sans"/>
              </a:rPr>
              <a:t>99</a:t>
            </a:fld>
            <a:endParaRPr lang="en-US" sz="1400" b="0" strike="noStrike" spc="-1">
              <a:latin typeface="Arial"/>
            </a:endParaRPr>
          </a:p>
        </p:txBody>
      </p:sp>
      <p:pic>
        <p:nvPicPr>
          <p:cNvPr id="700" name="Picture 2"/>
          <p:cNvPicPr/>
          <p:nvPr/>
        </p:nvPicPr>
        <p:blipFill>
          <a:blip r:embed="rId2"/>
          <a:stretch/>
        </p:blipFill>
        <p:spPr>
          <a:xfrm>
            <a:off x="3969360" y="5063040"/>
            <a:ext cx="838800" cy="499320"/>
          </a:xfrm>
          <a:prstGeom prst="rect">
            <a:avLst/>
          </a:prstGeom>
          <a:ln>
            <a:noFill/>
          </a:ln>
        </p:spPr>
      </p:pic>
      <p:sp>
        <p:nvSpPr>
          <p:cNvPr id="701" name="CustomShape 3"/>
          <p:cNvSpPr/>
          <p:nvPr/>
        </p:nvSpPr>
        <p:spPr>
          <a:xfrm>
            <a:off x="3828960" y="5027400"/>
            <a:ext cx="727560" cy="22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900" b="0" strike="noStrike" spc="-1">
                <a:solidFill>
                  <a:srgbClr val="D9D9D9"/>
                </a:solidFill>
                <a:latin typeface="Corbel"/>
                <a:ea typeface="DejaVu Sans"/>
              </a:rPr>
              <a:t>Unreported</a:t>
            </a:r>
            <a:endParaRPr lang="en-US" sz="900" b="0" strike="noStrike" spc="-1">
              <a:latin typeface="Arial"/>
            </a:endParaRPr>
          </a:p>
        </p:txBody>
      </p:sp>
      <p:pic>
        <p:nvPicPr>
          <p:cNvPr id="702" name="Picture 4"/>
          <p:cNvPicPr/>
          <p:nvPr/>
        </p:nvPicPr>
        <p:blipFill>
          <a:blip r:embed="rId3"/>
          <a:stretch/>
        </p:blipFill>
        <p:spPr>
          <a:xfrm>
            <a:off x="5831640" y="5044320"/>
            <a:ext cx="847080" cy="513360"/>
          </a:xfrm>
          <a:prstGeom prst="rect">
            <a:avLst/>
          </a:prstGeom>
          <a:ln>
            <a:noFill/>
          </a:ln>
        </p:spPr>
      </p:pic>
      <p:sp>
        <p:nvSpPr>
          <p:cNvPr id="703" name="CustomShape 4"/>
          <p:cNvSpPr/>
          <p:nvPr/>
        </p:nvSpPr>
        <p:spPr>
          <a:xfrm>
            <a:off x="5740560" y="5040360"/>
            <a:ext cx="617760" cy="22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900" b="0" strike="noStrike" spc="-1">
                <a:solidFill>
                  <a:srgbClr val="D9D9D9"/>
                </a:solidFill>
                <a:latin typeface="Corbel"/>
                <a:ea typeface="DejaVu Sans"/>
              </a:rPr>
              <a:t>Reported</a:t>
            </a:r>
            <a:endParaRPr lang="en-US" sz="900" b="0" strike="noStrike" spc="-1">
              <a:latin typeface="Arial"/>
            </a:endParaRPr>
          </a:p>
        </p:txBody>
      </p:sp>
      <p:pic>
        <p:nvPicPr>
          <p:cNvPr id="704" name="Picture 6"/>
          <p:cNvPicPr/>
          <p:nvPr/>
        </p:nvPicPr>
        <p:blipFill>
          <a:blip r:embed="rId4"/>
          <a:stretch/>
        </p:blipFill>
        <p:spPr>
          <a:xfrm>
            <a:off x="1884960" y="5009400"/>
            <a:ext cx="916920" cy="606600"/>
          </a:xfrm>
          <a:prstGeom prst="rect">
            <a:avLst/>
          </a:prstGeom>
          <a:ln>
            <a:noFill/>
          </a:ln>
        </p:spPr>
      </p:pic>
      <p:sp>
        <p:nvSpPr>
          <p:cNvPr id="705" name="CustomShape 5"/>
          <p:cNvSpPr/>
          <p:nvPr/>
        </p:nvSpPr>
        <p:spPr>
          <a:xfrm>
            <a:off x="1730520" y="5009400"/>
            <a:ext cx="747360" cy="22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900" b="0" strike="noStrike" spc="-1">
                <a:solidFill>
                  <a:srgbClr val="D9D9D9"/>
                </a:solidFill>
                <a:latin typeface="Corbel"/>
                <a:ea typeface="DejaVu Sans"/>
              </a:rPr>
              <a:t>Background</a:t>
            </a:r>
            <a:endParaRPr lang="en-US" sz="900" b="0" strike="noStrike" spc="-1">
              <a:latin typeface="Arial"/>
            </a:endParaRPr>
          </a:p>
        </p:txBody>
      </p:sp>
      <p:pic>
        <p:nvPicPr>
          <p:cNvPr id="706" name="Picture 8"/>
          <p:cNvPicPr/>
          <p:nvPr/>
        </p:nvPicPr>
        <p:blipFill>
          <a:blip r:embed="rId5"/>
          <a:stretch/>
        </p:blipFill>
        <p:spPr>
          <a:xfrm>
            <a:off x="914400" y="1581120"/>
            <a:ext cx="6156000" cy="3445200"/>
          </a:xfrm>
          <a:prstGeom prst="rect">
            <a:avLst/>
          </a:prstGeom>
          <a:ln>
            <a:noFill/>
          </a:ln>
        </p:spPr>
      </p:pic>
      <p:pic>
        <p:nvPicPr>
          <p:cNvPr id="707" name="Picture 9"/>
          <p:cNvPicPr/>
          <p:nvPr/>
        </p:nvPicPr>
        <p:blipFill>
          <a:blip r:embed="rId6"/>
          <a:stretch/>
        </p:blipFill>
        <p:spPr>
          <a:xfrm>
            <a:off x="5664960" y="1581120"/>
            <a:ext cx="1952640" cy="3445200"/>
          </a:xfrm>
          <a:prstGeom prst="rect">
            <a:avLst/>
          </a:prstGeom>
          <a:ln>
            <a:noFill/>
          </a:ln>
        </p:spPr>
      </p:pic>
      <p:pic>
        <p:nvPicPr>
          <p:cNvPr id="708" name="Picture 10"/>
          <p:cNvPicPr/>
          <p:nvPr/>
        </p:nvPicPr>
        <p:blipFill>
          <a:blip r:embed="rId7"/>
          <a:stretch/>
        </p:blipFill>
        <p:spPr>
          <a:xfrm>
            <a:off x="940680" y="5236200"/>
            <a:ext cx="6695640" cy="1383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12814</TotalTime>
  <Words>4128</Words>
  <Application>Microsoft Office PowerPoint</Application>
  <PresentationFormat>On-screen Show (4:3)</PresentationFormat>
  <Paragraphs>916</Paragraphs>
  <Slides>118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118</vt:i4>
      </vt:variant>
    </vt:vector>
  </HeadingPairs>
  <TitlesOfParts>
    <vt:vector size="133" baseType="lpstr">
      <vt:lpstr>Microsoft YaHei</vt:lpstr>
      <vt:lpstr>Arial</vt:lpstr>
      <vt:lpstr>Arial Narrow</vt:lpstr>
      <vt:lpstr>Calibri</vt:lpstr>
      <vt:lpstr>Corbel</vt:lpstr>
      <vt:lpstr>DejaVu Sans</vt:lpstr>
      <vt:lpstr>Symbol</vt:lpstr>
      <vt:lpstr>Tahoma</vt:lpstr>
      <vt:lpstr>Times New Roman</vt:lpstr>
      <vt:lpstr>Tw Cen MT</vt:lpstr>
      <vt:lpstr>Wingdings</vt:lpstr>
      <vt:lpstr>Wingdings 2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Morgan R. Nelson</dc:creator>
  <dc:description/>
  <cp:lastModifiedBy>all</cp:lastModifiedBy>
  <cp:revision>229</cp:revision>
  <cp:lastPrinted>2017-05-30T13:31:06Z</cp:lastPrinted>
  <dcterms:created xsi:type="dcterms:W3CDTF">2012-06-12T16:27:12Z</dcterms:created>
  <dcterms:modified xsi:type="dcterms:W3CDTF">2019-01-14T23:14:50Z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HP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8</vt:i4>
  </property>
  <property fmtid="{D5CDD505-2E9C-101B-9397-08002B2CF9AE}" pid="9" name="PresentationFormat">
    <vt:lpwstr>On-screen Show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122</vt:i4>
  </property>
</Properties>
</file>